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88" r:id="rId4"/>
    <p:sldId id="289" r:id="rId5"/>
    <p:sldId id="290" r:id="rId6"/>
    <p:sldId id="293" r:id="rId7"/>
    <p:sldId id="294" r:id="rId8"/>
    <p:sldId id="259" r:id="rId9"/>
    <p:sldId id="281" r:id="rId10"/>
    <p:sldId id="258" r:id="rId11"/>
    <p:sldId id="329" r:id="rId12"/>
    <p:sldId id="260" r:id="rId13"/>
    <p:sldId id="277" r:id="rId14"/>
    <p:sldId id="262" r:id="rId15"/>
    <p:sldId id="279" r:id="rId16"/>
    <p:sldId id="307" r:id="rId17"/>
    <p:sldId id="282" r:id="rId18"/>
    <p:sldId id="283" r:id="rId19"/>
    <p:sldId id="284" r:id="rId20"/>
    <p:sldId id="287" r:id="rId21"/>
    <p:sldId id="291" r:id="rId22"/>
    <p:sldId id="299" r:id="rId23"/>
    <p:sldId id="320" r:id="rId24"/>
    <p:sldId id="326" r:id="rId25"/>
    <p:sldId id="328" r:id="rId26"/>
    <p:sldId id="308" r:id="rId27"/>
    <p:sldId id="309" r:id="rId28"/>
    <p:sldId id="292" r:id="rId29"/>
    <p:sldId id="301" r:id="rId30"/>
    <p:sldId id="271" r:id="rId31"/>
    <p:sldId id="305" r:id="rId32"/>
    <p:sldId id="272" r:id="rId33"/>
    <p:sldId id="273" r:id="rId34"/>
    <p:sldId id="296" r:id="rId35"/>
    <p:sldId id="306" r:id="rId36"/>
    <p:sldId id="302" r:id="rId37"/>
    <p:sldId id="27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43" autoAdjust="0"/>
  </p:normalViewPr>
  <p:slideViewPr>
    <p:cSldViewPr snapToGrid="0">
      <p:cViewPr varScale="1">
        <p:scale>
          <a:sx n="69" d="100"/>
          <a:sy n="69" d="100"/>
        </p:scale>
        <p:origin x="-1757" y="77"/>
      </p:cViewPr>
      <p:guideLst>
        <p:guide orient="horz" pos="2160"/>
        <p:guide pos="2880"/>
      </p:guideLst>
    </p:cSldViewPr>
  </p:slideViewPr>
  <p:notesTextViewPr>
    <p:cViewPr>
      <p:scale>
        <a:sx n="3" d="2"/>
        <a:sy n="3" d="2"/>
      </p:scale>
      <p:origin x="0" y="0"/>
    </p:cViewPr>
  </p:notesTextViewPr>
  <p:sorterViewPr>
    <p:cViewPr>
      <p:scale>
        <a:sx n="100" d="100"/>
        <a:sy n="100" d="100"/>
      </p:scale>
      <p:origin x="0" y="6384"/>
    </p:cViewPr>
  </p:sorterViewPr>
  <p:notesViewPr>
    <p:cSldViewPr snapToGrid="0" showGuides="1">
      <p:cViewPr>
        <p:scale>
          <a:sx n="90" d="100"/>
          <a:sy n="90" d="100"/>
        </p:scale>
        <p:origin x="-2539"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7CFFA-D822-4EDC-89DF-7CF223D97961}" type="doc">
      <dgm:prSet loTypeId="urn:microsoft.com/office/officeart/2005/8/layout/hProcess9" loCatId="process" qsTypeId="urn:microsoft.com/office/officeart/2005/8/quickstyle/simple1" qsCatId="simple" csTypeId="urn:microsoft.com/office/officeart/2005/8/colors/accent1_2" csCatId="accent1" phldr="1"/>
      <dgm:spPr/>
    </dgm:pt>
    <dgm:pt modelId="{22A1980D-7A89-4D1D-98FB-138A14CF9961}">
      <dgm:prSet phldrT="[Text]" custT="1"/>
      <dgm:spPr>
        <a:xfrm>
          <a:off x="3376" y="1357788"/>
          <a:ext cx="1476237" cy="18103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Calibri"/>
              <a:ea typeface="+mn-ea"/>
              <a:cs typeface="+mn-cs"/>
            </a:rPr>
            <a:t>Pre-Screening/</a:t>
          </a:r>
        </a:p>
        <a:p>
          <a:r>
            <a:rPr lang="en-US" sz="1800" dirty="0" smtClean="0">
              <a:solidFill>
                <a:sysClr val="window" lastClr="FFFFFF"/>
              </a:solidFill>
              <a:latin typeface="Calibri"/>
              <a:ea typeface="+mn-ea"/>
              <a:cs typeface="+mn-cs"/>
            </a:rPr>
            <a:t>Assessments</a:t>
          </a:r>
          <a:endParaRPr lang="en-US" sz="1800" dirty="0">
            <a:solidFill>
              <a:sysClr val="window" lastClr="FFFFFF"/>
            </a:solidFill>
            <a:latin typeface="Calibri"/>
            <a:ea typeface="+mn-ea"/>
            <a:cs typeface="+mn-cs"/>
          </a:endParaRPr>
        </a:p>
      </dgm:t>
    </dgm:pt>
    <dgm:pt modelId="{A419B994-D0DB-4452-9473-619951C6B5BB}" type="parTrans" cxnId="{069A46AF-37F4-454C-9098-BE13EB8BC231}">
      <dgm:prSet/>
      <dgm:spPr/>
      <dgm:t>
        <a:bodyPr/>
        <a:lstStyle/>
        <a:p>
          <a:endParaRPr lang="en-US"/>
        </a:p>
      </dgm:t>
    </dgm:pt>
    <dgm:pt modelId="{8C39863E-EBFD-4B80-B571-8035FAC6B3E3}" type="sibTrans" cxnId="{069A46AF-37F4-454C-9098-BE13EB8BC231}">
      <dgm:prSet/>
      <dgm:spPr/>
      <dgm:t>
        <a:bodyPr/>
        <a:lstStyle/>
        <a:p>
          <a:endParaRPr lang="en-US"/>
        </a:p>
      </dgm:t>
    </dgm:pt>
    <dgm:pt modelId="{F5851DE1-56F5-4032-82A7-192A3A1A2B3F}">
      <dgm:prSet phldrT="[Text]"/>
      <dgm:spPr>
        <a:xfrm>
          <a:off x="1553426" y="1357788"/>
          <a:ext cx="1476237" cy="1810385"/>
        </a:xfrm>
        <a:solidFill>
          <a:srgbClr val="EEECE1">
            <a:lumMod val="5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Foundations: The Driving Task</a:t>
          </a:r>
          <a:endParaRPr lang="en-US" dirty="0">
            <a:solidFill>
              <a:sysClr val="window" lastClr="FFFFFF"/>
            </a:solidFill>
            <a:latin typeface="Calibri"/>
            <a:ea typeface="+mn-ea"/>
            <a:cs typeface="+mn-cs"/>
          </a:endParaRPr>
        </a:p>
      </dgm:t>
    </dgm:pt>
    <dgm:pt modelId="{F43A5897-8C94-41DB-A83A-CEE6029B27F8}" type="parTrans" cxnId="{24018FF4-E0D9-4BA0-9D4C-066DF3DB2B6C}">
      <dgm:prSet/>
      <dgm:spPr/>
      <dgm:t>
        <a:bodyPr/>
        <a:lstStyle/>
        <a:p>
          <a:endParaRPr lang="en-US"/>
        </a:p>
      </dgm:t>
    </dgm:pt>
    <dgm:pt modelId="{CFE81FF5-6FDD-434A-A79C-C950DD386B54}" type="sibTrans" cxnId="{24018FF4-E0D9-4BA0-9D4C-066DF3DB2B6C}">
      <dgm:prSet/>
      <dgm:spPr/>
      <dgm:t>
        <a:bodyPr/>
        <a:lstStyle/>
        <a:p>
          <a:endParaRPr lang="en-US"/>
        </a:p>
      </dgm:t>
    </dgm:pt>
    <dgm:pt modelId="{405E237E-2E70-42F8-8190-1A4ED83687D0}">
      <dgm:prSet phldrT="[Text]"/>
      <dgm:spPr>
        <a:xfrm>
          <a:off x="3103476" y="1357788"/>
          <a:ext cx="1476237" cy="1810385"/>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The Teaching Task</a:t>
          </a:r>
          <a:endParaRPr lang="en-US" dirty="0">
            <a:solidFill>
              <a:sysClr val="window" lastClr="FFFFFF"/>
            </a:solidFill>
            <a:latin typeface="Calibri"/>
            <a:ea typeface="+mn-ea"/>
            <a:cs typeface="+mn-cs"/>
          </a:endParaRPr>
        </a:p>
      </dgm:t>
    </dgm:pt>
    <dgm:pt modelId="{143D364D-4511-4B56-8A46-47DBD88BBC6F}" type="parTrans" cxnId="{A75AC7FA-7849-4A8D-8CD6-C14741BB533C}">
      <dgm:prSet/>
      <dgm:spPr/>
      <dgm:t>
        <a:bodyPr/>
        <a:lstStyle/>
        <a:p>
          <a:endParaRPr lang="en-US"/>
        </a:p>
      </dgm:t>
    </dgm:pt>
    <dgm:pt modelId="{EC648786-E9DF-4419-98FD-1A707BD4DFDA}" type="sibTrans" cxnId="{A75AC7FA-7849-4A8D-8CD6-C14741BB533C}">
      <dgm:prSet/>
      <dgm:spPr/>
      <dgm:t>
        <a:bodyPr/>
        <a:lstStyle/>
        <a:p>
          <a:endParaRPr lang="en-US"/>
        </a:p>
      </dgm:t>
    </dgm:pt>
    <dgm:pt modelId="{0D6DFA42-99F6-4ADE-BDB0-46EC73110825}">
      <dgm:prSet phldrT="[Text]"/>
      <dgm:spPr>
        <a:xfrm>
          <a:off x="4653525" y="1357788"/>
          <a:ext cx="1476237" cy="1810385"/>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Student Teaching Practicum</a:t>
          </a:r>
          <a:endParaRPr lang="en-US" dirty="0">
            <a:solidFill>
              <a:sysClr val="window" lastClr="FFFFFF"/>
            </a:solidFill>
            <a:latin typeface="Calibri"/>
            <a:ea typeface="+mn-ea"/>
            <a:cs typeface="+mn-cs"/>
          </a:endParaRPr>
        </a:p>
      </dgm:t>
    </dgm:pt>
    <dgm:pt modelId="{D3CD9BA2-5EFC-4C0C-96CE-4814441A5BAC}" type="parTrans" cxnId="{99C8E901-7CEF-4291-981D-C35531C723B0}">
      <dgm:prSet/>
      <dgm:spPr/>
      <dgm:t>
        <a:bodyPr/>
        <a:lstStyle/>
        <a:p>
          <a:endParaRPr lang="en-US"/>
        </a:p>
      </dgm:t>
    </dgm:pt>
    <dgm:pt modelId="{0B5D95BF-E649-4992-9D64-9F2C03A4CF09}" type="sibTrans" cxnId="{99C8E901-7CEF-4291-981D-C35531C723B0}">
      <dgm:prSet/>
      <dgm:spPr/>
      <dgm:t>
        <a:bodyPr/>
        <a:lstStyle/>
        <a:p>
          <a:endParaRPr lang="en-US"/>
        </a:p>
      </dgm:t>
    </dgm:pt>
    <dgm:pt modelId="{701F3D68-C66D-427C-82F0-362AB8A57908}">
      <dgm:prSet phldrT="[Text]"/>
      <dgm:spPr>
        <a:xfrm>
          <a:off x="6203575" y="1357788"/>
          <a:ext cx="1476237" cy="1810385"/>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Exit Assessments</a:t>
          </a:r>
          <a:endParaRPr lang="en-US" dirty="0">
            <a:solidFill>
              <a:sysClr val="window" lastClr="FFFFFF"/>
            </a:solidFill>
            <a:latin typeface="Calibri"/>
            <a:ea typeface="+mn-ea"/>
            <a:cs typeface="+mn-cs"/>
          </a:endParaRPr>
        </a:p>
      </dgm:t>
    </dgm:pt>
    <dgm:pt modelId="{4E0DD140-E739-45C2-B763-C875D8E40B14}" type="parTrans" cxnId="{989FC6EA-40A2-4630-AC4F-9F474DDBF8DB}">
      <dgm:prSet/>
      <dgm:spPr/>
      <dgm:t>
        <a:bodyPr/>
        <a:lstStyle/>
        <a:p>
          <a:endParaRPr lang="en-US"/>
        </a:p>
      </dgm:t>
    </dgm:pt>
    <dgm:pt modelId="{A095470B-C536-4632-9F1B-CC16E1074E0D}" type="sibTrans" cxnId="{989FC6EA-40A2-4630-AC4F-9F474DDBF8DB}">
      <dgm:prSet/>
      <dgm:spPr/>
      <dgm:t>
        <a:bodyPr/>
        <a:lstStyle/>
        <a:p>
          <a:endParaRPr lang="en-US"/>
        </a:p>
      </dgm:t>
    </dgm:pt>
    <dgm:pt modelId="{3E43626E-F892-4B60-8F6E-FEB183C81C63}" type="pres">
      <dgm:prSet presAssocID="{2CF7CFFA-D822-4EDC-89DF-7CF223D97961}" presName="CompostProcess" presStyleCnt="0">
        <dgm:presLayoutVars>
          <dgm:dir/>
          <dgm:resizeHandles val="exact"/>
        </dgm:presLayoutVars>
      </dgm:prSet>
      <dgm:spPr/>
    </dgm:pt>
    <dgm:pt modelId="{029DEE7F-43D4-437A-BF9C-641CE0142F5B}" type="pres">
      <dgm:prSet presAssocID="{2CF7CFFA-D822-4EDC-89DF-7CF223D97961}" presName="arrow" presStyleLbl="bgShp" presStyleIdx="0" presStyleCnt="1" custLinFactNeighborX="-390"/>
      <dgm:spPr>
        <a:xfrm>
          <a:off x="576239" y="0"/>
          <a:ext cx="6530711" cy="4525963"/>
        </a:xfrm>
        <a:prstGeom prst="rightArrow">
          <a:avLst/>
        </a:prstGeom>
        <a:solidFill>
          <a:srgbClr val="4F81BD">
            <a:tint val="40000"/>
            <a:hueOff val="0"/>
            <a:satOff val="0"/>
            <a:lumOff val="0"/>
            <a:alphaOff val="0"/>
          </a:srgbClr>
        </a:solidFill>
        <a:ln>
          <a:noFill/>
        </a:ln>
        <a:effectLst/>
      </dgm:spPr>
    </dgm:pt>
    <dgm:pt modelId="{99E4422E-9C30-4B99-BD67-FF0788063B9D}" type="pres">
      <dgm:prSet presAssocID="{2CF7CFFA-D822-4EDC-89DF-7CF223D97961}" presName="linearProcess" presStyleCnt="0"/>
      <dgm:spPr/>
    </dgm:pt>
    <dgm:pt modelId="{CADC4E02-D143-4997-87AF-70ECCD9435E8}" type="pres">
      <dgm:prSet presAssocID="{22A1980D-7A89-4D1D-98FB-138A14CF9961}" presName="textNode" presStyleLbl="node1" presStyleIdx="0" presStyleCnt="5">
        <dgm:presLayoutVars>
          <dgm:bulletEnabled val="1"/>
        </dgm:presLayoutVars>
      </dgm:prSet>
      <dgm:spPr>
        <a:prstGeom prst="roundRect">
          <a:avLst/>
        </a:prstGeom>
      </dgm:spPr>
      <dgm:t>
        <a:bodyPr/>
        <a:lstStyle/>
        <a:p>
          <a:endParaRPr lang="en-US"/>
        </a:p>
      </dgm:t>
    </dgm:pt>
    <dgm:pt modelId="{5888AAD5-5B54-44D0-8236-8A98BD508739}" type="pres">
      <dgm:prSet presAssocID="{8C39863E-EBFD-4B80-B571-8035FAC6B3E3}" presName="sibTrans" presStyleCnt="0"/>
      <dgm:spPr/>
    </dgm:pt>
    <dgm:pt modelId="{1EDC988C-71C5-4C05-A5CC-6E66E0C6807C}" type="pres">
      <dgm:prSet presAssocID="{F5851DE1-56F5-4032-82A7-192A3A1A2B3F}" presName="textNode" presStyleLbl="node1" presStyleIdx="1" presStyleCnt="5">
        <dgm:presLayoutVars>
          <dgm:bulletEnabled val="1"/>
        </dgm:presLayoutVars>
      </dgm:prSet>
      <dgm:spPr>
        <a:prstGeom prst="roundRect">
          <a:avLst/>
        </a:prstGeom>
      </dgm:spPr>
      <dgm:t>
        <a:bodyPr/>
        <a:lstStyle/>
        <a:p>
          <a:endParaRPr lang="en-US"/>
        </a:p>
      </dgm:t>
    </dgm:pt>
    <dgm:pt modelId="{04FE116C-9753-40AD-BFCB-EE479444E149}" type="pres">
      <dgm:prSet presAssocID="{CFE81FF5-6FDD-434A-A79C-C950DD386B54}" presName="sibTrans" presStyleCnt="0"/>
      <dgm:spPr/>
    </dgm:pt>
    <dgm:pt modelId="{82E1A27F-F2AE-4BB9-907E-7876B3DE2A18}" type="pres">
      <dgm:prSet presAssocID="{405E237E-2E70-42F8-8190-1A4ED83687D0}" presName="textNode" presStyleLbl="node1" presStyleIdx="2" presStyleCnt="5">
        <dgm:presLayoutVars>
          <dgm:bulletEnabled val="1"/>
        </dgm:presLayoutVars>
      </dgm:prSet>
      <dgm:spPr>
        <a:prstGeom prst="roundRect">
          <a:avLst/>
        </a:prstGeom>
      </dgm:spPr>
      <dgm:t>
        <a:bodyPr/>
        <a:lstStyle/>
        <a:p>
          <a:endParaRPr lang="en-US"/>
        </a:p>
      </dgm:t>
    </dgm:pt>
    <dgm:pt modelId="{63789630-2401-4C6F-A011-2AB0EDE72B8C}" type="pres">
      <dgm:prSet presAssocID="{EC648786-E9DF-4419-98FD-1A707BD4DFDA}" presName="sibTrans" presStyleCnt="0"/>
      <dgm:spPr/>
    </dgm:pt>
    <dgm:pt modelId="{40CAE101-FBF6-4B46-A2EC-230FAF18B79A}" type="pres">
      <dgm:prSet presAssocID="{0D6DFA42-99F6-4ADE-BDB0-46EC73110825}" presName="textNode" presStyleLbl="node1" presStyleIdx="3" presStyleCnt="5">
        <dgm:presLayoutVars>
          <dgm:bulletEnabled val="1"/>
        </dgm:presLayoutVars>
      </dgm:prSet>
      <dgm:spPr>
        <a:prstGeom prst="roundRect">
          <a:avLst/>
        </a:prstGeom>
      </dgm:spPr>
      <dgm:t>
        <a:bodyPr/>
        <a:lstStyle/>
        <a:p>
          <a:endParaRPr lang="en-US"/>
        </a:p>
      </dgm:t>
    </dgm:pt>
    <dgm:pt modelId="{4A2C73AE-7A87-4980-84E5-AAF0AA64899D}" type="pres">
      <dgm:prSet presAssocID="{0B5D95BF-E649-4992-9D64-9F2C03A4CF09}" presName="sibTrans" presStyleCnt="0"/>
      <dgm:spPr/>
    </dgm:pt>
    <dgm:pt modelId="{6E0E257E-E682-40FD-8162-FB4817221581}" type="pres">
      <dgm:prSet presAssocID="{701F3D68-C66D-427C-82F0-362AB8A57908}" presName="textNode" presStyleLbl="node1" presStyleIdx="4" presStyleCnt="5" custLinFactNeighborX="19500">
        <dgm:presLayoutVars>
          <dgm:bulletEnabled val="1"/>
        </dgm:presLayoutVars>
      </dgm:prSet>
      <dgm:spPr>
        <a:prstGeom prst="roundRect">
          <a:avLst/>
        </a:prstGeom>
      </dgm:spPr>
      <dgm:t>
        <a:bodyPr/>
        <a:lstStyle/>
        <a:p>
          <a:endParaRPr lang="en-US"/>
        </a:p>
      </dgm:t>
    </dgm:pt>
  </dgm:ptLst>
  <dgm:cxnLst>
    <dgm:cxn modelId="{069A46AF-37F4-454C-9098-BE13EB8BC231}" srcId="{2CF7CFFA-D822-4EDC-89DF-7CF223D97961}" destId="{22A1980D-7A89-4D1D-98FB-138A14CF9961}" srcOrd="0" destOrd="0" parTransId="{A419B994-D0DB-4452-9473-619951C6B5BB}" sibTransId="{8C39863E-EBFD-4B80-B571-8035FAC6B3E3}"/>
    <dgm:cxn modelId="{A9997F0A-8B7E-4BBF-8AA4-46265C112312}" type="presOf" srcId="{22A1980D-7A89-4D1D-98FB-138A14CF9961}" destId="{CADC4E02-D143-4997-87AF-70ECCD9435E8}" srcOrd="0" destOrd="0" presId="urn:microsoft.com/office/officeart/2005/8/layout/hProcess9"/>
    <dgm:cxn modelId="{053E05C6-E20E-46F6-AFBB-17D4AFCC3338}" type="presOf" srcId="{2CF7CFFA-D822-4EDC-89DF-7CF223D97961}" destId="{3E43626E-F892-4B60-8F6E-FEB183C81C63}" srcOrd="0" destOrd="0" presId="urn:microsoft.com/office/officeart/2005/8/layout/hProcess9"/>
    <dgm:cxn modelId="{99C8E901-7CEF-4291-981D-C35531C723B0}" srcId="{2CF7CFFA-D822-4EDC-89DF-7CF223D97961}" destId="{0D6DFA42-99F6-4ADE-BDB0-46EC73110825}" srcOrd="3" destOrd="0" parTransId="{D3CD9BA2-5EFC-4C0C-96CE-4814441A5BAC}" sibTransId="{0B5D95BF-E649-4992-9D64-9F2C03A4CF09}"/>
    <dgm:cxn modelId="{24018FF4-E0D9-4BA0-9D4C-066DF3DB2B6C}" srcId="{2CF7CFFA-D822-4EDC-89DF-7CF223D97961}" destId="{F5851DE1-56F5-4032-82A7-192A3A1A2B3F}" srcOrd="1" destOrd="0" parTransId="{F43A5897-8C94-41DB-A83A-CEE6029B27F8}" sibTransId="{CFE81FF5-6FDD-434A-A79C-C950DD386B54}"/>
    <dgm:cxn modelId="{C6FD70AA-9837-4374-B9D1-6A62FDC9BBA4}" type="presOf" srcId="{701F3D68-C66D-427C-82F0-362AB8A57908}" destId="{6E0E257E-E682-40FD-8162-FB4817221581}" srcOrd="0" destOrd="0" presId="urn:microsoft.com/office/officeart/2005/8/layout/hProcess9"/>
    <dgm:cxn modelId="{24BAF560-BBD6-4557-A5DC-9CCD208DFCA4}" type="presOf" srcId="{405E237E-2E70-42F8-8190-1A4ED83687D0}" destId="{82E1A27F-F2AE-4BB9-907E-7876B3DE2A18}" srcOrd="0" destOrd="0" presId="urn:microsoft.com/office/officeart/2005/8/layout/hProcess9"/>
    <dgm:cxn modelId="{1C15B735-DC54-496C-A028-7EDC1030B13A}" type="presOf" srcId="{F5851DE1-56F5-4032-82A7-192A3A1A2B3F}" destId="{1EDC988C-71C5-4C05-A5CC-6E66E0C6807C}" srcOrd="0" destOrd="0" presId="urn:microsoft.com/office/officeart/2005/8/layout/hProcess9"/>
    <dgm:cxn modelId="{694A0BA5-47D8-4CC3-9635-07A8BE3EE1AD}" type="presOf" srcId="{0D6DFA42-99F6-4ADE-BDB0-46EC73110825}" destId="{40CAE101-FBF6-4B46-A2EC-230FAF18B79A}" srcOrd="0" destOrd="0" presId="urn:microsoft.com/office/officeart/2005/8/layout/hProcess9"/>
    <dgm:cxn modelId="{989FC6EA-40A2-4630-AC4F-9F474DDBF8DB}" srcId="{2CF7CFFA-D822-4EDC-89DF-7CF223D97961}" destId="{701F3D68-C66D-427C-82F0-362AB8A57908}" srcOrd="4" destOrd="0" parTransId="{4E0DD140-E739-45C2-B763-C875D8E40B14}" sibTransId="{A095470B-C536-4632-9F1B-CC16E1074E0D}"/>
    <dgm:cxn modelId="{A75AC7FA-7849-4A8D-8CD6-C14741BB533C}" srcId="{2CF7CFFA-D822-4EDC-89DF-7CF223D97961}" destId="{405E237E-2E70-42F8-8190-1A4ED83687D0}" srcOrd="2" destOrd="0" parTransId="{143D364D-4511-4B56-8A46-47DBD88BBC6F}" sibTransId="{EC648786-E9DF-4419-98FD-1A707BD4DFDA}"/>
    <dgm:cxn modelId="{F5E5D1D9-1CDC-4C96-B993-C9732F088FEE}" type="presParOf" srcId="{3E43626E-F892-4B60-8F6E-FEB183C81C63}" destId="{029DEE7F-43D4-437A-BF9C-641CE0142F5B}" srcOrd="0" destOrd="0" presId="urn:microsoft.com/office/officeart/2005/8/layout/hProcess9"/>
    <dgm:cxn modelId="{489A7A3D-32EC-47BA-97E5-6FA5BDB00156}" type="presParOf" srcId="{3E43626E-F892-4B60-8F6E-FEB183C81C63}" destId="{99E4422E-9C30-4B99-BD67-FF0788063B9D}" srcOrd="1" destOrd="0" presId="urn:microsoft.com/office/officeart/2005/8/layout/hProcess9"/>
    <dgm:cxn modelId="{DBF4ABC8-7973-437E-A294-4C01079A03F8}" type="presParOf" srcId="{99E4422E-9C30-4B99-BD67-FF0788063B9D}" destId="{CADC4E02-D143-4997-87AF-70ECCD9435E8}" srcOrd="0" destOrd="0" presId="urn:microsoft.com/office/officeart/2005/8/layout/hProcess9"/>
    <dgm:cxn modelId="{94A7B33A-C8E6-40FF-9A36-723B2101AE6A}" type="presParOf" srcId="{99E4422E-9C30-4B99-BD67-FF0788063B9D}" destId="{5888AAD5-5B54-44D0-8236-8A98BD508739}" srcOrd="1" destOrd="0" presId="urn:microsoft.com/office/officeart/2005/8/layout/hProcess9"/>
    <dgm:cxn modelId="{49C53A0A-9A45-4DC2-9414-53CE4D8BCE0D}" type="presParOf" srcId="{99E4422E-9C30-4B99-BD67-FF0788063B9D}" destId="{1EDC988C-71C5-4C05-A5CC-6E66E0C6807C}" srcOrd="2" destOrd="0" presId="urn:microsoft.com/office/officeart/2005/8/layout/hProcess9"/>
    <dgm:cxn modelId="{807937CC-3D7A-422D-AE20-D43D500EA183}" type="presParOf" srcId="{99E4422E-9C30-4B99-BD67-FF0788063B9D}" destId="{04FE116C-9753-40AD-BFCB-EE479444E149}" srcOrd="3" destOrd="0" presId="urn:microsoft.com/office/officeart/2005/8/layout/hProcess9"/>
    <dgm:cxn modelId="{0F3238D8-5D53-4198-A079-F86FDEA9C6FF}" type="presParOf" srcId="{99E4422E-9C30-4B99-BD67-FF0788063B9D}" destId="{82E1A27F-F2AE-4BB9-907E-7876B3DE2A18}" srcOrd="4" destOrd="0" presId="urn:microsoft.com/office/officeart/2005/8/layout/hProcess9"/>
    <dgm:cxn modelId="{80D9F56B-3D99-4339-8E18-9CDD9149FA4D}" type="presParOf" srcId="{99E4422E-9C30-4B99-BD67-FF0788063B9D}" destId="{63789630-2401-4C6F-A011-2AB0EDE72B8C}" srcOrd="5" destOrd="0" presId="urn:microsoft.com/office/officeart/2005/8/layout/hProcess9"/>
    <dgm:cxn modelId="{4D7C382B-6F92-47B1-A9FE-1FA86CC02749}" type="presParOf" srcId="{99E4422E-9C30-4B99-BD67-FF0788063B9D}" destId="{40CAE101-FBF6-4B46-A2EC-230FAF18B79A}" srcOrd="6" destOrd="0" presId="urn:microsoft.com/office/officeart/2005/8/layout/hProcess9"/>
    <dgm:cxn modelId="{168B3C1B-1A51-49BA-AD17-9420E095DD85}" type="presParOf" srcId="{99E4422E-9C30-4B99-BD67-FF0788063B9D}" destId="{4A2C73AE-7A87-4980-84E5-AAF0AA64899D}" srcOrd="7" destOrd="0" presId="urn:microsoft.com/office/officeart/2005/8/layout/hProcess9"/>
    <dgm:cxn modelId="{283E0F07-FB7B-4E7B-808C-D7E7CC01D424}" type="presParOf" srcId="{99E4422E-9C30-4B99-BD67-FF0788063B9D}" destId="{6E0E257E-E682-40FD-8162-FB481722158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DEE7F-43D4-437A-BF9C-641CE0142F5B}">
      <dsp:nvSpPr>
        <dsp:cNvPr id="0" name=""/>
        <dsp:cNvSpPr/>
      </dsp:nvSpPr>
      <dsp:spPr>
        <a:xfrm>
          <a:off x="550769" y="0"/>
          <a:ext cx="6530711" cy="4525963"/>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ADC4E02-D143-4997-87AF-70ECCD9435E8}">
      <dsp:nvSpPr>
        <dsp:cNvPr id="0" name=""/>
        <dsp:cNvSpPr/>
      </dsp:nvSpPr>
      <dsp:spPr>
        <a:xfrm>
          <a:off x="3376" y="1357788"/>
          <a:ext cx="1476237" cy="1810385"/>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Pre-Screening/</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Assessments</a:t>
          </a:r>
          <a:endParaRPr lang="en-US" sz="1800" kern="1200" dirty="0">
            <a:solidFill>
              <a:sysClr val="window" lastClr="FFFFFF"/>
            </a:solidFill>
            <a:latin typeface="Calibri"/>
            <a:ea typeface="+mn-ea"/>
            <a:cs typeface="+mn-cs"/>
          </a:endParaRPr>
        </a:p>
      </dsp:txBody>
      <dsp:txXfrm>
        <a:off x="75440" y="1429852"/>
        <a:ext cx="1332109" cy="1666257"/>
      </dsp:txXfrm>
    </dsp:sp>
    <dsp:sp modelId="{1EDC988C-71C5-4C05-A5CC-6E66E0C6807C}">
      <dsp:nvSpPr>
        <dsp:cNvPr id="0" name=""/>
        <dsp:cNvSpPr/>
      </dsp:nvSpPr>
      <dsp:spPr>
        <a:xfrm>
          <a:off x="1553426" y="1357788"/>
          <a:ext cx="1476237" cy="1810385"/>
        </a:xfrm>
        <a:prstGeom prst="roundRect">
          <a:avLst/>
        </a:prstGeom>
        <a:solidFill>
          <a:srgbClr val="EEECE1">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a:ea typeface="+mn-ea"/>
              <a:cs typeface="+mn-cs"/>
            </a:rPr>
            <a:t>Foundations: The Driving Task</a:t>
          </a:r>
          <a:endParaRPr lang="en-US" sz="1700" kern="1200" dirty="0">
            <a:solidFill>
              <a:sysClr val="window" lastClr="FFFFFF"/>
            </a:solidFill>
            <a:latin typeface="Calibri"/>
            <a:ea typeface="+mn-ea"/>
            <a:cs typeface="+mn-cs"/>
          </a:endParaRPr>
        </a:p>
      </dsp:txBody>
      <dsp:txXfrm>
        <a:off x="1625490" y="1429852"/>
        <a:ext cx="1332109" cy="1666257"/>
      </dsp:txXfrm>
    </dsp:sp>
    <dsp:sp modelId="{82E1A27F-F2AE-4BB9-907E-7876B3DE2A18}">
      <dsp:nvSpPr>
        <dsp:cNvPr id="0" name=""/>
        <dsp:cNvSpPr/>
      </dsp:nvSpPr>
      <dsp:spPr>
        <a:xfrm>
          <a:off x="3103476" y="1357788"/>
          <a:ext cx="1476237" cy="1810385"/>
        </a:xfrm>
        <a:prstGeom prst="roundRect">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a:ea typeface="+mn-ea"/>
              <a:cs typeface="+mn-cs"/>
            </a:rPr>
            <a:t>The Teaching Task</a:t>
          </a:r>
          <a:endParaRPr lang="en-US" sz="1700" kern="1200" dirty="0">
            <a:solidFill>
              <a:sysClr val="window" lastClr="FFFFFF"/>
            </a:solidFill>
            <a:latin typeface="Calibri"/>
            <a:ea typeface="+mn-ea"/>
            <a:cs typeface="+mn-cs"/>
          </a:endParaRPr>
        </a:p>
      </dsp:txBody>
      <dsp:txXfrm>
        <a:off x="3175540" y="1429852"/>
        <a:ext cx="1332109" cy="1666257"/>
      </dsp:txXfrm>
    </dsp:sp>
    <dsp:sp modelId="{40CAE101-FBF6-4B46-A2EC-230FAF18B79A}">
      <dsp:nvSpPr>
        <dsp:cNvPr id="0" name=""/>
        <dsp:cNvSpPr/>
      </dsp:nvSpPr>
      <dsp:spPr>
        <a:xfrm>
          <a:off x="4653525" y="1357788"/>
          <a:ext cx="1476237" cy="1810385"/>
        </a:xfrm>
        <a:prstGeom prst="roundRect">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a:ea typeface="+mn-ea"/>
              <a:cs typeface="+mn-cs"/>
            </a:rPr>
            <a:t>Student Teaching Practicum</a:t>
          </a:r>
          <a:endParaRPr lang="en-US" sz="1700" kern="1200" dirty="0">
            <a:solidFill>
              <a:sysClr val="window" lastClr="FFFFFF"/>
            </a:solidFill>
            <a:latin typeface="Calibri"/>
            <a:ea typeface="+mn-ea"/>
            <a:cs typeface="+mn-cs"/>
          </a:endParaRPr>
        </a:p>
      </dsp:txBody>
      <dsp:txXfrm>
        <a:off x="4725589" y="1429852"/>
        <a:ext cx="1332109" cy="1666257"/>
      </dsp:txXfrm>
    </dsp:sp>
    <dsp:sp modelId="{6E0E257E-E682-40FD-8162-FB4817221581}">
      <dsp:nvSpPr>
        <dsp:cNvPr id="0" name=""/>
        <dsp:cNvSpPr/>
      </dsp:nvSpPr>
      <dsp:spPr>
        <a:xfrm>
          <a:off x="6206952" y="1357788"/>
          <a:ext cx="1476237" cy="1810385"/>
        </a:xfrm>
        <a:prstGeom prst="round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 lastClr="FFFFFF"/>
              </a:solidFill>
              <a:latin typeface="Calibri"/>
              <a:ea typeface="+mn-ea"/>
              <a:cs typeface="+mn-cs"/>
            </a:rPr>
            <a:t>Exit Assessments</a:t>
          </a:r>
          <a:endParaRPr lang="en-US" sz="1700" kern="1200" dirty="0">
            <a:solidFill>
              <a:sysClr val="window" lastClr="FFFFFF"/>
            </a:solidFill>
            <a:latin typeface="Calibri"/>
            <a:ea typeface="+mn-ea"/>
            <a:cs typeface="+mn-cs"/>
          </a:endParaRPr>
        </a:p>
      </dsp:txBody>
      <dsp:txXfrm>
        <a:off x="6279016" y="1429852"/>
        <a:ext cx="1332109" cy="16662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295EE-0564-432E-9397-798653F4B9E5}" type="datetimeFigureOut">
              <a:rPr lang="en-US" smtClean="0"/>
              <a:t>9/14/2017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5D76-798E-4850-952A-08772F8F9CB8}" type="slidenum">
              <a:rPr lang="en-US" smtClean="0"/>
              <a:t>‹#›</a:t>
            </a:fld>
            <a:endParaRPr lang="en-US"/>
          </a:p>
        </p:txBody>
      </p:sp>
    </p:spTree>
    <p:extLst>
      <p:ext uri="{BB962C8B-B14F-4D97-AF65-F5344CB8AC3E}">
        <p14:creationId xmlns:p14="http://schemas.microsoft.com/office/powerpoint/2010/main" val="69028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nstse.inf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Thank you for the opportunity to be with you today. </a:t>
            </a:r>
          </a:p>
          <a:p>
            <a:endParaRPr lang="en-US" sz="2000" dirty="0"/>
          </a:p>
          <a:p>
            <a:r>
              <a:rPr lang="en-US" sz="2000" dirty="0"/>
              <a:t>This presentation will focus on the very important topic of novice teen driver education and will provide an overview of the Novice Teen Driver Education and Training Administrative Standards (NTDETAS) and how they can assist in reducing teen crashes and fatalities.  </a:t>
            </a:r>
          </a:p>
        </p:txBody>
      </p:sp>
      <p:sp>
        <p:nvSpPr>
          <p:cNvPr id="4" name="Slide Number Placeholder 3"/>
          <p:cNvSpPr>
            <a:spLocks noGrp="1"/>
          </p:cNvSpPr>
          <p:nvPr>
            <p:ph type="sldNum" sz="quarter" idx="10"/>
          </p:nvPr>
        </p:nvSpPr>
        <p:spPr/>
        <p:txBody>
          <a:bodyPr/>
          <a:lstStyle/>
          <a:p>
            <a:fld id="{D6C85D76-798E-4850-952A-08772F8F9CB8}" type="slidenum">
              <a:rPr lang="en-US" smtClean="0"/>
              <a:t>1</a:t>
            </a:fld>
            <a:endParaRPr lang="en-US"/>
          </a:p>
        </p:txBody>
      </p:sp>
    </p:spTree>
    <p:extLst>
      <p:ext uri="{BB962C8B-B14F-4D97-AF65-F5344CB8AC3E}">
        <p14:creationId xmlns:p14="http://schemas.microsoft.com/office/powerpoint/2010/main" val="255628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spcAft>
                <a:spcPct val="0"/>
              </a:spcAft>
              <a:buNone/>
              <a:defRPr/>
            </a:pPr>
            <a:r>
              <a:rPr lang="en-US" sz="2000" kern="0" dirty="0">
                <a:solidFill>
                  <a:srgbClr val="000000"/>
                </a:solidFill>
              </a:rPr>
              <a:t>The NTDETAS, revised in 2017 by ANSTSE, are a key highway safety countermeasure for states to use in improving teen driver safety. A few highlights of the revisions include:</a:t>
            </a:r>
          </a:p>
          <a:p>
            <a:pPr marL="171450" lvl="0" indent="-171450" eaLnBrk="0" fontAlgn="base" hangingPunct="0">
              <a:spcAft>
                <a:spcPct val="0"/>
              </a:spcAft>
              <a:buFont typeface="Arial" panose="020B0604020202020204" pitchFamily="34" charset="0"/>
              <a:buChar char="•"/>
              <a:defRPr/>
            </a:pPr>
            <a:r>
              <a:rPr lang="en-US" sz="2000" kern="0" dirty="0">
                <a:solidFill>
                  <a:srgbClr val="000000"/>
                </a:solidFill>
              </a:rPr>
              <a:t>Content Standards (ADTSEA &amp; DSAA)</a:t>
            </a:r>
          </a:p>
          <a:p>
            <a:pPr marL="171450" lvl="0" indent="-171450" eaLnBrk="0" fontAlgn="base" hangingPunct="0">
              <a:spcAft>
                <a:spcPct val="0"/>
              </a:spcAft>
              <a:buFont typeface="Arial" panose="020B0604020202020204" pitchFamily="34" charset="0"/>
              <a:buChar char="•"/>
              <a:defRPr/>
            </a:pPr>
            <a:r>
              <a:rPr lang="en-US" sz="2000" kern="0" dirty="0">
                <a:solidFill>
                  <a:srgbClr val="000000"/>
                </a:solidFill>
              </a:rPr>
              <a:t>Delivery Standards </a:t>
            </a:r>
          </a:p>
          <a:p>
            <a:pPr marL="171450" lvl="0" indent="-171450" eaLnBrk="0" fontAlgn="base" hangingPunct="0">
              <a:spcAft>
                <a:spcPct val="0"/>
              </a:spcAft>
              <a:buFont typeface="Arial" panose="020B0604020202020204" pitchFamily="34" charset="0"/>
              <a:buChar char="•"/>
              <a:defRPr/>
            </a:pPr>
            <a:r>
              <a:rPr lang="en-US" sz="2000" kern="0" dirty="0">
                <a:solidFill>
                  <a:srgbClr val="000000"/>
                </a:solidFill>
              </a:rPr>
              <a:t>Online Delivery Standards</a:t>
            </a:r>
          </a:p>
          <a:p>
            <a:pPr marL="171450" lvl="0" indent="-171450" eaLnBrk="0" fontAlgn="base" hangingPunct="0">
              <a:spcAft>
                <a:spcPct val="0"/>
              </a:spcAft>
              <a:buFont typeface="Arial" panose="020B0604020202020204" pitchFamily="34" charset="0"/>
              <a:buChar char="•"/>
              <a:defRPr/>
            </a:pPr>
            <a:r>
              <a:rPr lang="en-US" sz="2000" kern="0" dirty="0">
                <a:solidFill>
                  <a:srgbClr val="000000"/>
                </a:solidFill>
              </a:rPr>
              <a:t>Instructor Training Standards</a:t>
            </a:r>
            <a:endParaRPr lang="en-US" sz="2000" dirty="0"/>
          </a:p>
          <a:p>
            <a:pPr marL="171450" indent="-17145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10</a:t>
            </a:fld>
            <a:endParaRPr lang="en-US"/>
          </a:p>
        </p:txBody>
      </p:sp>
    </p:spTree>
    <p:extLst>
      <p:ext uri="{BB962C8B-B14F-4D97-AF65-F5344CB8AC3E}">
        <p14:creationId xmlns:p14="http://schemas.microsoft.com/office/powerpoint/2010/main" val="1130881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“shall” and “should” from the standards.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11</a:t>
            </a:fld>
            <a:endParaRPr lang="en-US"/>
          </a:p>
        </p:txBody>
      </p:sp>
    </p:spTree>
    <p:extLst>
      <p:ext uri="{BB962C8B-B14F-4D97-AF65-F5344CB8AC3E}">
        <p14:creationId xmlns:p14="http://schemas.microsoft.com/office/powerpoint/2010/main" val="3988299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4114800" cy="3086100"/>
          </a:xfrm>
        </p:spPr>
      </p:sp>
      <p:sp>
        <p:nvSpPr>
          <p:cNvPr id="3" name="Notes Placeholder 2"/>
          <p:cNvSpPr>
            <a:spLocks noGrp="1"/>
          </p:cNvSpPr>
          <p:nvPr>
            <p:ph type="body" idx="1"/>
          </p:nvPr>
        </p:nvSpPr>
        <p:spPr>
          <a:xfrm>
            <a:off x="685800" y="3893820"/>
            <a:ext cx="5486400" cy="4846320"/>
          </a:xfrm>
        </p:spPr>
        <p:txBody>
          <a:bodyPr/>
          <a:lstStyle/>
          <a:p>
            <a:pPr marL="0" indent="0">
              <a:buFont typeface="Arial" panose="020B0604020202020204" pitchFamily="34" charset="0"/>
              <a:buNone/>
            </a:pPr>
            <a:r>
              <a:rPr lang="en-US" altLang="en-US" sz="2000" dirty="0"/>
              <a:t>Content standards are incorporated in the NTDETAS by reference. They are comprised of two documents: </a:t>
            </a:r>
          </a:p>
          <a:p>
            <a:pPr marL="171450" indent="-171450">
              <a:buFont typeface="Arial" panose="020B0604020202020204" pitchFamily="34" charset="0"/>
              <a:buChar char="•"/>
            </a:pPr>
            <a:r>
              <a:rPr lang="en-US" altLang="en-US" sz="2000" dirty="0"/>
              <a:t>the ADTSEA Curriculum Standards, and </a:t>
            </a:r>
          </a:p>
          <a:p>
            <a:pPr marL="171450" indent="-171450">
              <a:buFont typeface="Arial" panose="020B0604020202020204" pitchFamily="34" charset="0"/>
              <a:buChar char="•"/>
            </a:pPr>
            <a:r>
              <a:rPr lang="en-US" altLang="en-US" sz="2000" dirty="0"/>
              <a:t>the DSAA Content Standards. </a:t>
            </a:r>
          </a:p>
          <a:p>
            <a:pPr marL="0" indent="0">
              <a:buNone/>
            </a:pPr>
            <a:endParaRPr lang="en-US" altLang="en-US" sz="2000" dirty="0"/>
          </a:p>
          <a:p>
            <a:pPr marL="0" indent="0">
              <a:buNone/>
            </a:pPr>
            <a:r>
              <a:rPr lang="en-US" altLang="en-US" sz="2000" dirty="0"/>
              <a:t>The purpose of these documents is to serve as model standards to aid in the development and evaluation of driver education curricula and other teaching materials. </a:t>
            </a:r>
          </a:p>
          <a:p>
            <a:pPr marL="0" indent="0">
              <a:buNone/>
            </a:pPr>
            <a:endParaRPr lang="en-US" altLang="en-US" sz="2000" dirty="0"/>
          </a:p>
          <a:p>
            <a:pPr marL="0" indent="0">
              <a:buNone/>
            </a:pPr>
            <a:r>
              <a:rPr lang="en-US" altLang="en-US" sz="2000" dirty="0"/>
              <a:t>These can be found in Attachments</a:t>
            </a:r>
            <a:r>
              <a:rPr lang="en-US" altLang="en-US" sz="2000" baseline="0" dirty="0"/>
              <a:t> A and B. </a:t>
            </a:r>
            <a:endParaRPr lang="en-US" altLang="en-US" sz="2000" dirty="0"/>
          </a:p>
          <a:p>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12</a:t>
            </a:fld>
            <a:endParaRPr lang="en-US"/>
          </a:p>
        </p:txBody>
      </p:sp>
    </p:spTree>
    <p:extLst>
      <p:ext uri="{BB962C8B-B14F-4D97-AF65-F5344CB8AC3E}">
        <p14:creationId xmlns:p14="http://schemas.microsoft.com/office/powerpoint/2010/main" val="180532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79425"/>
            <a:ext cx="4114800" cy="3086100"/>
          </a:xfrm>
        </p:spPr>
      </p:sp>
      <p:sp>
        <p:nvSpPr>
          <p:cNvPr id="3" name="Notes Placeholder 2"/>
          <p:cNvSpPr>
            <a:spLocks noGrp="1"/>
          </p:cNvSpPr>
          <p:nvPr>
            <p:ph type="body" idx="1"/>
          </p:nvPr>
        </p:nvSpPr>
        <p:spPr>
          <a:xfrm>
            <a:off x="541020" y="3810000"/>
            <a:ext cx="5836920" cy="4968240"/>
          </a:xfrm>
        </p:spPr>
        <p:txBody>
          <a:bodyPr/>
          <a:lstStyle/>
          <a:p>
            <a:pPr marL="0" marR="0">
              <a:spcBef>
                <a:spcPts val="0"/>
              </a:spcBef>
              <a:spcAft>
                <a:spcPts val="0"/>
              </a:spcAft>
            </a:pPr>
            <a:r>
              <a:rPr lang="en-US" sz="1700" dirty="0">
                <a:effectLst/>
                <a:latin typeface="Times New Roman"/>
                <a:ea typeface="Times New Roman"/>
              </a:rPr>
              <a:t>Delivery standards provide minimum guidelines for delivering driver education on a number of important topics, including:</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Concurrent and integrated time</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Classroom and BTW time period </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Student to instructor ratio</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Classroom requirements</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Training vehicle requirements </a:t>
            </a:r>
          </a:p>
          <a:p>
            <a:pPr marL="228600" marR="0" lvl="0" indent="-228600">
              <a:spcBef>
                <a:spcPts val="0"/>
              </a:spcBef>
              <a:spcAft>
                <a:spcPts val="0"/>
              </a:spcAft>
              <a:buFont typeface="Arial"/>
              <a:buChar char="•"/>
              <a:tabLst>
                <a:tab pos="228600" algn="l"/>
              </a:tabLst>
            </a:pPr>
            <a:r>
              <a:rPr lang="en-US" sz="1700" dirty="0">
                <a:effectLst/>
                <a:latin typeface="Times New Roman"/>
                <a:ea typeface="Times New Roman"/>
                <a:cs typeface="Times New Roman"/>
              </a:rPr>
              <a:t>The use of simulation, driving range and computer-based learning substitution hours for BTW</a:t>
            </a:r>
          </a:p>
          <a:p>
            <a:pPr marL="0" marR="0">
              <a:spcBef>
                <a:spcPts val="0"/>
              </a:spcBef>
              <a:spcAft>
                <a:spcPts val="0"/>
              </a:spcAft>
            </a:pPr>
            <a:r>
              <a:rPr lang="en-US" sz="800" dirty="0">
                <a:effectLst/>
                <a:latin typeface="Times New Roman"/>
                <a:ea typeface="Times New Roman"/>
              </a:rPr>
              <a:t> </a:t>
            </a:r>
          </a:p>
          <a:p>
            <a:pPr marL="0" marR="0">
              <a:spcBef>
                <a:spcPts val="0"/>
              </a:spcBef>
              <a:spcAft>
                <a:spcPts val="0"/>
              </a:spcAft>
            </a:pPr>
            <a:r>
              <a:rPr lang="en-US" sz="1700" dirty="0">
                <a:effectLst/>
                <a:latin typeface="Times New Roman"/>
                <a:ea typeface="Times New Roman"/>
              </a:rPr>
              <a:t>Delivery standards focus exclusively on the </a:t>
            </a:r>
            <a:r>
              <a:rPr lang="en-US" sz="1700" b="1" dirty="0">
                <a:effectLst/>
                <a:latin typeface="Times New Roman"/>
                <a:ea typeface="Times New Roman"/>
              </a:rPr>
              <a:t>“How”</a:t>
            </a:r>
            <a:r>
              <a:rPr lang="en-US" sz="1700" dirty="0">
                <a:effectLst/>
                <a:latin typeface="Times New Roman"/>
                <a:ea typeface="Times New Roman"/>
              </a:rPr>
              <a:t> to deliver driver education instruction. </a:t>
            </a:r>
          </a:p>
          <a:p>
            <a:pPr marL="0" marR="0">
              <a:spcBef>
                <a:spcPts val="0"/>
              </a:spcBef>
              <a:spcAft>
                <a:spcPts val="0"/>
              </a:spcAft>
            </a:pPr>
            <a:r>
              <a:rPr lang="en-US" sz="800" dirty="0">
                <a:effectLst/>
                <a:latin typeface="Times New Roman"/>
                <a:ea typeface="Times New Roman"/>
              </a:rPr>
              <a:t> </a:t>
            </a:r>
          </a:p>
          <a:p>
            <a:pPr marL="0" marR="0">
              <a:spcBef>
                <a:spcPts val="0"/>
              </a:spcBef>
              <a:spcAft>
                <a:spcPts val="0"/>
              </a:spcAft>
            </a:pPr>
            <a:r>
              <a:rPr lang="en-US" sz="1700" dirty="0">
                <a:effectLst/>
                <a:latin typeface="Times New Roman"/>
                <a:ea typeface="Times New Roman"/>
              </a:rPr>
              <a:t>They establish the process for </a:t>
            </a:r>
            <a:r>
              <a:rPr lang="en-US" sz="1700" b="1" dirty="0">
                <a:effectLst/>
                <a:latin typeface="Times New Roman"/>
                <a:ea typeface="Times New Roman"/>
              </a:rPr>
              <a:t>“How”</a:t>
            </a:r>
            <a:r>
              <a:rPr lang="en-US" sz="1700" dirty="0">
                <a:effectLst/>
                <a:latin typeface="Times New Roman"/>
                <a:ea typeface="Times New Roman"/>
              </a:rPr>
              <a:t> driver education is delivered in an effort to improve the overall quality of instructional delivery methods which benefit the novice learning driver. </a:t>
            </a:r>
          </a:p>
          <a:p>
            <a:pPr marL="0" marR="0">
              <a:spcBef>
                <a:spcPts val="0"/>
              </a:spcBef>
              <a:spcAft>
                <a:spcPts val="0"/>
              </a:spcAft>
            </a:pPr>
            <a:r>
              <a:rPr lang="en-US" sz="800" dirty="0">
                <a:effectLst/>
                <a:latin typeface="Times New Roman"/>
                <a:ea typeface="Times New Roman"/>
              </a:rPr>
              <a:t> </a:t>
            </a:r>
          </a:p>
          <a:p>
            <a:pPr marL="0" marR="0">
              <a:spcBef>
                <a:spcPts val="0"/>
              </a:spcBef>
              <a:spcAft>
                <a:spcPts val="0"/>
              </a:spcAft>
            </a:pPr>
            <a:r>
              <a:rPr lang="en-US" sz="1700" dirty="0">
                <a:effectLst/>
                <a:latin typeface="Times New Roman"/>
                <a:ea typeface="Times New Roman"/>
              </a:rPr>
              <a:t>The delivery standards are contained within Section 2 of the NTDETAS.</a:t>
            </a:r>
          </a:p>
          <a:p>
            <a:pPr marL="457200" indent="-457200">
              <a:defRPr/>
            </a:pPr>
            <a:endParaRPr lang="en-US" altLang="en-US" sz="1400" dirty="0"/>
          </a:p>
        </p:txBody>
      </p:sp>
      <p:sp>
        <p:nvSpPr>
          <p:cNvPr id="4" name="Slide Number Placeholder 3"/>
          <p:cNvSpPr>
            <a:spLocks noGrp="1"/>
          </p:cNvSpPr>
          <p:nvPr>
            <p:ph type="sldNum" sz="quarter" idx="10"/>
          </p:nvPr>
        </p:nvSpPr>
        <p:spPr/>
        <p:txBody>
          <a:bodyPr/>
          <a:lstStyle/>
          <a:p>
            <a:fld id="{D6C85D76-798E-4850-952A-08772F8F9CB8}" type="slidenum">
              <a:rPr lang="en-US" smtClean="0"/>
              <a:t>13</a:t>
            </a:fld>
            <a:endParaRPr lang="en-US"/>
          </a:p>
        </p:txBody>
      </p:sp>
    </p:spTree>
    <p:extLst>
      <p:ext uri="{BB962C8B-B14F-4D97-AF65-F5344CB8AC3E}">
        <p14:creationId xmlns:p14="http://schemas.microsoft.com/office/powerpoint/2010/main" val="421044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Online delivery standards for driver education will improve the quality of online driver education programs nationwide. </a:t>
            </a:r>
          </a:p>
          <a:p>
            <a:endParaRPr lang="en-US" altLang="en-US" sz="2000" dirty="0"/>
          </a:p>
          <a:p>
            <a:r>
              <a:rPr lang="en-US" altLang="en-US" sz="2000" dirty="0"/>
              <a:t>Provides consistency in “how” online driver education programs are delivered. </a:t>
            </a:r>
          </a:p>
          <a:p>
            <a:endParaRPr lang="en-US" altLang="en-US" sz="2000" dirty="0"/>
          </a:p>
          <a:p>
            <a:r>
              <a:rPr lang="en-US" altLang="en-US" sz="2000" dirty="0"/>
              <a:t>The online delivery standards are contained within Section 2 of the NTDETAS</a:t>
            </a:r>
            <a:r>
              <a:rPr lang="en-US" altLang="en-US" sz="2000" dirty="0" smtClean="0"/>
              <a:t>.</a:t>
            </a:r>
          </a:p>
          <a:p>
            <a:endParaRPr lang="en-US" altLang="en-US" sz="2000" dirty="0" smtClean="0"/>
          </a:p>
          <a:p>
            <a:r>
              <a:rPr lang="en-US" altLang="en-US" sz="2000" dirty="0" smtClean="0"/>
              <a:t>Reached</a:t>
            </a:r>
            <a:r>
              <a:rPr lang="en-US" altLang="en-US" sz="2000" baseline="0" dirty="0" smtClean="0"/>
              <a:t> out to the major online providers to partner and seek their input. </a:t>
            </a:r>
            <a:endParaRPr lang="en-US" altLang="en-US" sz="2000"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14</a:t>
            </a:fld>
            <a:endParaRPr lang="en-US"/>
          </a:p>
        </p:txBody>
      </p:sp>
    </p:spTree>
    <p:extLst>
      <p:ext uri="{BB962C8B-B14F-4D97-AF65-F5344CB8AC3E}">
        <p14:creationId xmlns:p14="http://schemas.microsoft.com/office/powerpoint/2010/main" val="367552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9117"/>
          </a:xfrm>
        </p:spPr>
        <p:txBody>
          <a:bodyPr/>
          <a:lstStyle/>
          <a:p>
            <a:r>
              <a:rPr lang="en-US" altLang="en-US" sz="2000" dirty="0"/>
              <a:t>The online delivery standards provide minimum guidelines for delivering online driver education on a number of important topics, including:</a:t>
            </a:r>
            <a:br>
              <a:rPr lang="en-US" altLang="en-US" sz="2000" dirty="0"/>
            </a:br>
            <a:endParaRPr lang="en-US" altLang="en-US" sz="2000" dirty="0"/>
          </a:p>
          <a:p>
            <a:pPr marL="342900" indent="-342900">
              <a:buFont typeface="Arial" panose="020B0604020202020204" pitchFamily="34" charset="0"/>
              <a:buChar char="•"/>
            </a:pPr>
            <a:r>
              <a:rPr lang="en-US" altLang="en-US" sz="2000" b="1" dirty="0"/>
              <a:t>Instructional design </a:t>
            </a:r>
            <a:r>
              <a:rPr lang="en-US" altLang="en-US" sz="2000" dirty="0"/>
              <a:t>– how to organize, standardize, communicate and examine the instructional content of the online course.</a:t>
            </a:r>
            <a:br>
              <a:rPr lang="en-US" altLang="en-US" sz="2000" dirty="0"/>
            </a:br>
            <a:endParaRPr lang="en-US" altLang="en-US" sz="2000" dirty="0"/>
          </a:p>
          <a:p>
            <a:pPr marL="342900" indent="-342900">
              <a:buFont typeface="Arial" panose="020B0604020202020204" pitchFamily="34" charset="0"/>
              <a:buChar char="•"/>
            </a:pPr>
            <a:r>
              <a:rPr lang="en-US" altLang="en-US" sz="2000" b="1" dirty="0"/>
              <a:t>Structural design </a:t>
            </a:r>
            <a:r>
              <a:rPr lang="en-US" altLang="en-US" sz="2000" dirty="0"/>
              <a:t>– describes how the course will be implemented in order to meet the learning and course requirements.</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15</a:t>
            </a:fld>
            <a:endParaRPr lang="en-US"/>
          </a:p>
        </p:txBody>
      </p:sp>
    </p:spTree>
    <p:extLst>
      <p:ext uri="{BB962C8B-B14F-4D97-AF65-F5344CB8AC3E}">
        <p14:creationId xmlns:p14="http://schemas.microsoft.com/office/powerpoint/2010/main" val="3279919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0333" y="4400550"/>
            <a:ext cx="5791199" cy="3600450"/>
          </a:xfrm>
        </p:spPr>
        <p:txBody>
          <a:bodyPr/>
          <a:lstStyle/>
          <a:p>
            <a:pPr lvl="0"/>
            <a:r>
              <a:rPr lang="en-US" altLang="en-US" sz="2000" b="0" dirty="0"/>
              <a:t>The online delivery</a:t>
            </a:r>
            <a:r>
              <a:rPr lang="en-US" altLang="en-US" sz="2000" b="0" baseline="0" dirty="0"/>
              <a:t> standards also address:</a:t>
            </a:r>
            <a:br>
              <a:rPr lang="en-US" altLang="en-US" sz="2000" b="0" baseline="0" dirty="0"/>
            </a:br>
            <a:endParaRPr lang="en-US" altLang="en-US" sz="2000" b="0" baseline="0" dirty="0"/>
          </a:p>
          <a:p>
            <a:pPr marL="171450" lvl="0" indent="-171450">
              <a:buFont typeface="Arial" panose="020B0604020202020204" pitchFamily="34" charset="0"/>
              <a:buChar char="•"/>
            </a:pPr>
            <a:r>
              <a:rPr lang="en-US" altLang="en-US" sz="2000" b="1" dirty="0"/>
              <a:t>Evaluation/testing/assessment</a:t>
            </a:r>
            <a:r>
              <a:rPr lang="en-US" altLang="en-US" sz="2000" dirty="0"/>
              <a:t>– how and what type of evaluation will be carried out for learners, the course and online instructors.</a:t>
            </a:r>
            <a:br>
              <a:rPr lang="en-US" altLang="en-US" sz="2000" dirty="0"/>
            </a:br>
            <a:endParaRPr lang="en-US" altLang="en-US" sz="2000" dirty="0"/>
          </a:p>
          <a:p>
            <a:pPr marL="171450" lvl="0" indent="-171450">
              <a:buFont typeface="Arial" panose="020B0604020202020204" pitchFamily="34" charset="0"/>
              <a:buChar char="•"/>
            </a:pPr>
            <a:r>
              <a:rPr lang="en-US" altLang="en-US" sz="2000" b="1" dirty="0"/>
              <a:t>Technological design and capabilities </a:t>
            </a:r>
            <a:r>
              <a:rPr lang="en-US" altLang="en-US" sz="2000" dirty="0"/>
              <a:t>– minimum technological tools and/or capabilities.</a:t>
            </a:r>
            <a:br>
              <a:rPr lang="en-US" altLang="en-US" sz="2000" dirty="0"/>
            </a:br>
            <a:endParaRPr lang="en-US" altLang="en-US" sz="2000" dirty="0"/>
          </a:p>
          <a:p>
            <a:pPr marL="171450" lvl="0" indent="-171450">
              <a:buFont typeface="Arial" panose="020B0604020202020204" pitchFamily="34" charset="0"/>
              <a:buChar char="•"/>
            </a:pPr>
            <a:r>
              <a:rPr lang="en-US" altLang="en-US" sz="2000" b="1" dirty="0"/>
              <a:t>Legal requirements </a:t>
            </a:r>
            <a:r>
              <a:rPr lang="en-US" altLang="en-US" sz="2000" dirty="0"/>
              <a:t>– how to protect learner privacy, verify learner participation and test taking and comply with state/federal requirements for driver education and certification.</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272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62917"/>
          </a:xfrm>
        </p:spPr>
        <p:txBody>
          <a:bodyPr/>
          <a:lstStyle/>
          <a:p>
            <a:pPr marL="342900" indent="-342900">
              <a:buFont typeface="Arial" panose="020B0604020202020204" pitchFamily="34" charset="0"/>
              <a:buChar char="•"/>
            </a:pPr>
            <a:r>
              <a:rPr lang="en-US" sz="2000" dirty="0"/>
              <a:t>Proper training of driver education instructors is paramount to the success of every State’s driver education program. </a:t>
            </a:r>
            <a:br>
              <a:rPr lang="en-US" sz="2000" dirty="0"/>
            </a:br>
            <a:endParaRPr lang="en-US" sz="2000" dirty="0"/>
          </a:p>
          <a:p>
            <a:pPr marL="342900" indent="-342900">
              <a:buFont typeface="Arial" panose="020B0604020202020204" pitchFamily="34" charset="0"/>
              <a:buChar char="•"/>
            </a:pPr>
            <a:r>
              <a:rPr lang="en-US" sz="2000" dirty="0"/>
              <a:t>Content relating to teaching theory and how to teach driver education must be the focal point of the driver education instructor preparation program.</a:t>
            </a:r>
            <a:br>
              <a:rPr lang="en-US" sz="2000" dirty="0"/>
            </a:br>
            <a:r>
              <a:rPr lang="en-US" sz="2000" dirty="0"/>
              <a:t> </a:t>
            </a:r>
          </a:p>
          <a:p>
            <a:pPr marL="342900" indent="-342900">
              <a:buFont typeface="Arial" panose="020B0604020202020204" pitchFamily="34" charset="0"/>
              <a:buChar char="•"/>
            </a:pPr>
            <a:r>
              <a:rPr lang="en-US" sz="2000" dirty="0"/>
              <a:t>Ample time must be devoted and required for successful completion. </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17</a:t>
            </a:fld>
            <a:endParaRPr lang="en-US"/>
          </a:p>
        </p:txBody>
      </p:sp>
    </p:spTree>
    <p:extLst>
      <p:ext uri="{BB962C8B-B14F-4D97-AF65-F5344CB8AC3E}">
        <p14:creationId xmlns:p14="http://schemas.microsoft.com/office/powerpoint/2010/main" val="2585066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r>
              <a:rPr lang="en-US" sz="2000" dirty="0"/>
              <a:t>The instructor qualification standards</a:t>
            </a:r>
            <a:r>
              <a:rPr lang="en-US" sz="2000" baseline="0" dirty="0"/>
              <a:t> p</a:t>
            </a:r>
            <a:r>
              <a:rPr lang="en-US" sz="2000" dirty="0"/>
              <a:t>rovide minimum standards for instructor training, including:</a:t>
            </a:r>
            <a:br>
              <a:rPr lang="en-US" sz="2000" dirty="0"/>
            </a:br>
            <a:endParaRPr lang="en-US" sz="2000" dirty="0"/>
          </a:p>
          <a:p>
            <a:pPr marL="171450" indent="-171450">
              <a:buFont typeface="Arial" panose="020B0604020202020204" pitchFamily="34" charset="0"/>
              <a:buChar char="•"/>
            </a:pPr>
            <a:r>
              <a:rPr lang="en-US" sz="2000" dirty="0"/>
              <a:t>Prerequisites and entry-level assessments for instructor candidates.</a:t>
            </a:r>
            <a:br>
              <a:rPr lang="en-US" sz="2000" dirty="0"/>
            </a:br>
            <a:endParaRPr lang="en-US" sz="2000" dirty="0"/>
          </a:p>
          <a:p>
            <a:pPr marL="171450" indent="-171450">
              <a:buFont typeface="Arial" panose="020B0604020202020204" pitchFamily="34" charset="0"/>
              <a:buChar char="•"/>
            </a:pPr>
            <a:r>
              <a:rPr lang="en-US" sz="2000" dirty="0"/>
              <a:t>Training of instructors – a course detailing information from State approved driver education curricula, course in teaching and learning theories and deliver practice teaching assignments. </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18</a:t>
            </a:fld>
            <a:endParaRPr lang="en-US"/>
          </a:p>
        </p:txBody>
      </p:sp>
    </p:spTree>
    <p:extLst>
      <p:ext uri="{BB962C8B-B14F-4D97-AF65-F5344CB8AC3E}">
        <p14:creationId xmlns:p14="http://schemas.microsoft.com/office/powerpoint/2010/main" val="3174464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a:t>The</a:t>
            </a:r>
            <a:r>
              <a:rPr lang="en-US" sz="2000" baseline="0" dirty="0"/>
              <a:t> instructor qualification standards also include:</a:t>
            </a:r>
            <a:br>
              <a:rPr lang="en-US" sz="2000" baseline="0" dirty="0"/>
            </a:br>
            <a:endParaRPr lang="en-US" sz="2000" baseline="0" dirty="0"/>
          </a:p>
          <a:p>
            <a:pPr marL="171450" lvl="0" indent="-171450">
              <a:buFont typeface="Arial" panose="020B0604020202020204" pitchFamily="34" charset="0"/>
              <a:buChar char="•"/>
            </a:pPr>
            <a:r>
              <a:rPr lang="en-US" sz="2000" dirty="0"/>
              <a:t>Recommendations for candidates teach with an experienced mentor or complete a student teaching practicum. </a:t>
            </a:r>
            <a:br>
              <a:rPr lang="en-US" sz="2000" dirty="0"/>
            </a:br>
            <a:endParaRPr lang="en-US" sz="2000" dirty="0"/>
          </a:p>
          <a:p>
            <a:pPr marL="171450" lvl="0" indent="-171450">
              <a:buFont typeface="Arial" panose="020B0604020202020204" pitchFamily="34" charset="0"/>
              <a:buChar char="•"/>
            </a:pPr>
            <a:r>
              <a:rPr lang="en-US" sz="2000" dirty="0"/>
              <a:t>Passing exit assessments.</a:t>
            </a:r>
            <a:br>
              <a:rPr lang="en-US" sz="2000" dirty="0"/>
            </a:br>
            <a:endParaRPr lang="en-US" sz="2000" dirty="0"/>
          </a:p>
          <a:p>
            <a:pPr marL="171450" lvl="0" indent="-171450">
              <a:buFont typeface="Arial" panose="020B0604020202020204" pitchFamily="34" charset="0"/>
              <a:buChar char="•"/>
            </a:pPr>
            <a:r>
              <a:rPr lang="en-US" sz="2000" dirty="0"/>
              <a:t>Requiring ongoing training and recertification.</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19</a:t>
            </a:fld>
            <a:endParaRPr lang="en-US"/>
          </a:p>
        </p:txBody>
      </p:sp>
    </p:spTree>
    <p:extLst>
      <p:ext uri="{BB962C8B-B14F-4D97-AF65-F5344CB8AC3E}">
        <p14:creationId xmlns:p14="http://schemas.microsoft.com/office/powerpoint/2010/main" val="285574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spcAft>
                <a:spcPts val="300"/>
              </a:spcAft>
              <a:buFont typeface="Times New Roman" panose="02020603050405020304" pitchFamily="18" charset="0"/>
              <a:buNone/>
            </a:pPr>
            <a:r>
              <a:rPr lang="en-US" altLang="en-US" sz="2000" strike="noStrike" dirty="0"/>
              <a:t>The</a:t>
            </a:r>
            <a:r>
              <a:rPr lang="en-US" altLang="en-US" sz="2000" strike="noStrike" baseline="0" dirty="0"/>
              <a:t> following topics will be discussed during this presentation. </a:t>
            </a:r>
          </a:p>
          <a:p>
            <a:pPr marL="0" indent="0">
              <a:spcBef>
                <a:spcPct val="0"/>
              </a:spcBef>
              <a:spcAft>
                <a:spcPts val="300"/>
              </a:spcAft>
              <a:buFont typeface="Times New Roman" panose="02020603050405020304" pitchFamily="18" charset="0"/>
              <a:buNone/>
            </a:pPr>
            <a:endParaRPr lang="en-US" altLang="en-US" sz="2000" strike="noStrike" dirty="0"/>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2</a:t>
            </a:fld>
            <a:endParaRPr lang="en-US"/>
          </a:p>
        </p:txBody>
      </p:sp>
    </p:spTree>
    <p:extLst>
      <p:ext uri="{BB962C8B-B14F-4D97-AF65-F5344CB8AC3E}">
        <p14:creationId xmlns:p14="http://schemas.microsoft.com/office/powerpoint/2010/main" val="1711058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74583"/>
          </a:xfrm>
        </p:spPr>
        <p:txBody>
          <a:bodyPr/>
          <a:lstStyle/>
          <a:p>
            <a:r>
              <a:rPr lang="en-US" sz="2000" dirty="0"/>
              <a:t>A Model Curriculum was developed for the teaching task.</a:t>
            </a:r>
          </a:p>
          <a:p>
            <a:r>
              <a:rPr lang="en-US" sz="2000" dirty="0"/>
              <a:t>The teaching task consists of:</a:t>
            </a:r>
          </a:p>
          <a:p>
            <a:pPr marL="628650" lvl="1" indent="-171450">
              <a:buFont typeface="Arial" panose="020B0604020202020204" pitchFamily="34" charset="0"/>
              <a:buChar char="•"/>
            </a:pPr>
            <a:r>
              <a:rPr lang="en-US" sz="2000" dirty="0"/>
              <a:t>Part I Fundamental Concepts of Teaching and Learning</a:t>
            </a:r>
          </a:p>
          <a:p>
            <a:pPr marL="628650" lvl="1" indent="-171450">
              <a:buFont typeface="Arial" panose="020B0604020202020204" pitchFamily="34" charset="0"/>
              <a:buChar char="•"/>
            </a:pPr>
            <a:r>
              <a:rPr lang="en-US" sz="2000" dirty="0"/>
              <a:t>Part II Classroom Teaching and Learning Theories</a:t>
            </a:r>
          </a:p>
          <a:p>
            <a:pPr marL="628650" lvl="1" indent="-171450">
              <a:buFont typeface="Arial" panose="020B0604020202020204" pitchFamily="34" charset="0"/>
              <a:buChar char="•"/>
            </a:pPr>
            <a:r>
              <a:rPr lang="en-US" sz="2000" dirty="0"/>
              <a:t>Part III BTW Teaching and Learning Theories</a:t>
            </a:r>
          </a:p>
          <a:p>
            <a:endParaRPr lang="en-US" sz="2000" dirty="0"/>
          </a:p>
          <a:p>
            <a:r>
              <a:rPr lang="en-US" sz="2000" dirty="0"/>
              <a:t>It is recommended that instructor candidates complete all 3 parts, however, instructors can be trained to conduct classroom (Parts I&amp;II only) or BTW (Parts I&amp;III only).</a:t>
            </a:r>
          </a:p>
          <a:p>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20</a:t>
            </a:fld>
            <a:endParaRPr lang="en-US"/>
          </a:p>
        </p:txBody>
      </p:sp>
    </p:spTree>
    <p:extLst>
      <p:ext uri="{BB962C8B-B14F-4D97-AF65-F5344CB8AC3E}">
        <p14:creationId xmlns:p14="http://schemas.microsoft.com/office/powerpoint/2010/main" val="423008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The model curriculum materials includes: </a:t>
            </a:r>
            <a:br>
              <a:rPr lang="en-US" sz="2000" dirty="0"/>
            </a:br>
            <a:endParaRPr lang="en-US" sz="2000" dirty="0"/>
          </a:p>
          <a:p>
            <a:pPr marL="171450" indent="-171450">
              <a:buFont typeface="Arial" panose="020B0604020202020204" pitchFamily="34" charset="0"/>
              <a:buChar char="•"/>
            </a:pPr>
            <a:r>
              <a:rPr lang="en-US" sz="2000" dirty="0"/>
              <a:t>An Instructor’s Guide and a Participant Workbook which consists of:</a:t>
            </a:r>
          </a:p>
          <a:p>
            <a:pPr marL="800100" lvl="1" indent="-342900">
              <a:buFont typeface="Courier New" panose="02070309020205020404" pitchFamily="49" charset="0"/>
              <a:buChar char="o"/>
            </a:pPr>
            <a:r>
              <a:rPr lang="en-US" sz="2000" dirty="0"/>
              <a:t>Lesson Plans with classroom and BTW activities</a:t>
            </a:r>
          </a:p>
          <a:p>
            <a:pPr marL="800100" lvl="1" indent="-342900">
              <a:buFont typeface="Courier New" panose="02070309020205020404" pitchFamily="49" charset="0"/>
              <a:buChar char="o"/>
            </a:pPr>
            <a:r>
              <a:rPr lang="en-US" sz="2000" dirty="0"/>
              <a:t>Slides </a:t>
            </a:r>
          </a:p>
          <a:p>
            <a:pPr marL="800100" lvl="1" indent="-342900">
              <a:buFont typeface="Courier New" panose="02070309020205020404" pitchFamily="49" charset="0"/>
              <a:buChar char="o"/>
            </a:pPr>
            <a:r>
              <a:rPr lang="en-US" sz="2000" dirty="0"/>
              <a:t>Videos for BTW Part III</a:t>
            </a:r>
          </a:p>
          <a:p>
            <a:pPr marL="800100" lvl="1" indent="-342900">
              <a:buFont typeface="Courier New" panose="02070309020205020404" pitchFamily="49" charset="0"/>
              <a:buChar char="o"/>
            </a:pPr>
            <a:r>
              <a:rPr lang="en-US" sz="2000" dirty="0"/>
              <a:t>Quizzes/Answer Sheets</a:t>
            </a:r>
          </a:p>
          <a:p>
            <a:pPr marL="800100" lvl="1" indent="-342900">
              <a:buFont typeface="Courier New" panose="02070309020205020404" pitchFamily="49" charset="0"/>
              <a:buChar char="o"/>
            </a:pPr>
            <a:r>
              <a:rPr lang="en-US" sz="2000" dirty="0"/>
              <a:t>Knowledge Tests/Answer Sheets</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21</a:t>
            </a:fld>
            <a:endParaRPr lang="en-US"/>
          </a:p>
        </p:txBody>
      </p:sp>
    </p:spTree>
    <p:extLst>
      <p:ext uri="{BB962C8B-B14F-4D97-AF65-F5344CB8AC3E}">
        <p14:creationId xmlns:p14="http://schemas.microsoft.com/office/powerpoint/2010/main" val="2275041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t>Here is a close-up of the lesson plan with the instructor notes</a:t>
            </a:r>
            <a:r>
              <a:rPr lang="en-US" sz="2000" baseline="0" dirty="0"/>
              <a:t> on the left side and the participant workbook on the right side. </a:t>
            </a: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22</a:t>
            </a:fld>
            <a:endParaRPr lang="en-US"/>
          </a:p>
        </p:txBody>
      </p:sp>
    </p:spTree>
    <p:extLst>
      <p:ext uri="{BB962C8B-B14F-4D97-AF65-F5344CB8AC3E}">
        <p14:creationId xmlns:p14="http://schemas.microsoft.com/office/powerpoint/2010/main" val="385872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6C8C3-A79C-4946-AB8F-5C8A1DF66659}" type="slidenum">
              <a:rPr lang="en-US" smtClean="0"/>
              <a:t>23</a:t>
            </a:fld>
            <a:endParaRPr lang="en-US"/>
          </a:p>
        </p:txBody>
      </p:sp>
    </p:spTree>
    <p:extLst>
      <p:ext uri="{BB962C8B-B14F-4D97-AF65-F5344CB8AC3E}">
        <p14:creationId xmlns:p14="http://schemas.microsoft.com/office/powerpoint/2010/main" val="203016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sz="2000" dirty="0">
                <a:solidFill>
                  <a:prstClr val="black"/>
                </a:solidFill>
              </a:rPr>
              <a:t>Details on the training system can be found in the revised 2017 Novice Teen Driver Education and Training Administrative Standards (NTDETAS) Attachment C – Stages for Driver Education Instructor Preparation Program. </a:t>
            </a:r>
          </a:p>
          <a:p>
            <a:endParaRPr lang="en-US" dirty="0"/>
          </a:p>
        </p:txBody>
      </p:sp>
      <p:sp>
        <p:nvSpPr>
          <p:cNvPr id="4" name="Slide Number Placeholder 3"/>
          <p:cNvSpPr>
            <a:spLocks noGrp="1"/>
          </p:cNvSpPr>
          <p:nvPr>
            <p:ph type="sldNum" sz="quarter" idx="10"/>
          </p:nvPr>
        </p:nvSpPr>
        <p:spPr/>
        <p:txBody>
          <a:bodyPr/>
          <a:lstStyle/>
          <a:p>
            <a:fld id="{78B6C8C3-A79C-4946-AB8F-5C8A1DF66659}" type="slidenum">
              <a:rPr lang="en-US" smtClean="0"/>
              <a:t>24</a:t>
            </a:fld>
            <a:endParaRPr lang="en-US"/>
          </a:p>
        </p:txBody>
      </p:sp>
    </p:spTree>
    <p:extLst>
      <p:ext uri="{BB962C8B-B14F-4D97-AF65-F5344CB8AC3E}">
        <p14:creationId xmlns:p14="http://schemas.microsoft.com/office/powerpoint/2010/main" val="292248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sz="2000" dirty="0">
                <a:solidFill>
                  <a:prstClr val="black"/>
                </a:solidFill>
              </a:rPr>
              <a:t>The instructor training program creates an alternative to university-based driver education instructor training. </a:t>
            </a:r>
          </a:p>
          <a:p>
            <a:endParaRPr lang="en-US" dirty="0"/>
          </a:p>
        </p:txBody>
      </p:sp>
      <p:sp>
        <p:nvSpPr>
          <p:cNvPr id="4" name="Slide Number Placeholder 3"/>
          <p:cNvSpPr>
            <a:spLocks noGrp="1"/>
          </p:cNvSpPr>
          <p:nvPr>
            <p:ph type="sldNum" sz="quarter" idx="10"/>
          </p:nvPr>
        </p:nvSpPr>
        <p:spPr/>
        <p:txBody>
          <a:bodyPr/>
          <a:lstStyle/>
          <a:p>
            <a:fld id="{78B6C8C3-A79C-4946-AB8F-5C8A1DF66659}" type="slidenum">
              <a:rPr lang="en-US" smtClean="0"/>
              <a:t>25</a:t>
            </a:fld>
            <a:endParaRPr lang="en-US"/>
          </a:p>
        </p:txBody>
      </p:sp>
    </p:spTree>
    <p:extLst>
      <p:ext uri="{BB962C8B-B14F-4D97-AF65-F5344CB8AC3E}">
        <p14:creationId xmlns:p14="http://schemas.microsoft.com/office/powerpoint/2010/main" val="929469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these new technologies have the potential to substantially reduce collisions and fatalities, research shows that driver knowledge and awareness about their proper use is quite low. </a:t>
            </a:r>
          </a:p>
          <a:p>
            <a:endParaRPr lang="en-US" dirty="0" smtClean="0"/>
          </a:p>
          <a:p>
            <a:pPr marL="171450" indent="-171450">
              <a:buFont typeface="Arial" panose="020B0604020202020204" pitchFamily="34" charset="0"/>
              <a:buChar char="•"/>
            </a:pPr>
            <a:r>
              <a:rPr lang="en-US" dirty="0" smtClean="0"/>
              <a:t>Driver education remains essential to ensure that new drivers, as well as more experienced drivers, do not mistakenly under-estimate their role in the safety equation and that they are able to reap the safety benefits offered by these new technologies. </a:t>
            </a:r>
          </a:p>
          <a:p>
            <a:endParaRPr lang="en-US" dirty="0" smtClean="0"/>
          </a:p>
          <a:p>
            <a:pPr marL="171450" indent="-171450">
              <a:buFont typeface="Arial" panose="020B0604020202020204" pitchFamily="34" charset="0"/>
              <a:buChar char="•"/>
            </a:pPr>
            <a:r>
              <a:rPr lang="en-US" dirty="0" smtClean="0"/>
              <a:t>Continuing education for all drivers will be paramount to help them keep pace with new technologies and maximize their effectiveness by reinforcing safe driving practices.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Despite rapid advances in vehicle technologies, it is essential that drivers remain engaged in the driving task and are able to take control of the vehicle with little notice, particularly in high-risk conditions such as inclement weather or heavy traffic.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Vehicle technologies will present new challenges that driver educators must be prepared to address, and continuous driver education may become essential for all drivers, as opposed to just new drivers. </a:t>
            </a:r>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26</a:t>
            </a:fld>
            <a:endParaRPr lang="en-US"/>
          </a:p>
        </p:txBody>
      </p:sp>
    </p:spTree>
    <p:extLst>
      <p:ext uri="{BB962C8B-B14F-4D97-AF65-F5344CB8AC3E}">
        <p14:creationId xmlns:p14="http://schemas.microsoft.com/office/powerpoint/2010/main" val="917698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Objectives are to:</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Raise the level of awareness and understanding of driver education instructors on vehicle technology systems.</a:t>
            </a:r>
          </a:p>
          <a:p>
            <a:pPr marL="171450" indent="-171450">
              <a:buFont typeface="Arial" panose="020B0604020202020204" pitchFamily="34" charset="0"/>
              <a:buChar char="•"/>
            </a:pPr>
            <a:r>
              <a:rPr lang="en-US" dirty="0" smtClean="0"/>
              <a:t>Provide continuing education opportunities for instructors to become and stay current with vehicle technology systems.</a:t>
            </a:r>
          </a:p>
          <a:p>
            <a:pPr marL="171450" indent="-171450">
              <a:buFont typeface="Arial" panose="020B0604020202020204" pitchFamily="34" charset="0"/>
              <a:buChar char="•"/>
            </a:pPr>
            <a:r>
              <a:rPr lang="en-US" dirty="0" smtClean="0"/>
              <a:t>Prepare existing instructors to teach new drivers about current and near-future vehicle technologies.</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27</a:t>
            </a:fld>
            <a:endParaRPr lang="en-US"/>
          </a:p>
        </p:txBody>
      </p:sp>
    </p:spTree>
    <p:extLst>
      <p:ext uri="{BB962C8B-B14F-4D97-AF65-F5344CB8AC3E}">
        <p14:creationId xmlns:p14="http://schemas.microsoft.com/office/powerpoint/2010/main" val="1359626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a:hlinkClick r:id="rId3"/>
              </a:rPr>
              <a:t>www.anstse.info</a:t>
            </a:r>
            <a:r>
              <a:rPr lang="en-US" sz="2000" dirty="0"/>
              <a:t> </a:t>
            </a:r>
            <a:br>
              <a:rPr lang="en-US" sz="2000" dirty="0"/>
            </a:br>
            <a:endParaRPr lang="en-US" sz="2000" dirty="0"/>
          </a:p>
          <a:p>
            <a:r>
              <a:rPr lang="en-US" sz="2000" dirty="0"/>
              <a:t>You can find the following resources on the ANSTSE website:</a:t>
            </a:r>
          </a:p>
          <a:p>
            <a:pPr marL="171450" indent="-171450">
              <a:lnSpc>
                <a:spcPct val="150000"/>
              </a:lnSpc>
              <a:buFont typeface="Arial" panose="020B0604020202020204" pitchFamily="34" charset="0"/>
              <a:buChar char="•"/>
            </a:pPr>
            <a:r>
              <a:rPr lang="en-US" sz="2000" dirty="0"/>
              <a:t>The revised NTDETAS.</a:t>
            </a:r>
          </a:p>
          <a:p>
            <a:pPr marL="171450" indent="-171450">
              <a:lnSpc>
                <a:spcPct val="150000"/>
              </a:lnSpc>
              <a:buFont typeface="Arial" panose="020B0604020202020204" pitchFamily="34" charset="0"/>
              <a:buChar char="•"/>
            </a:pPr>
            <a:r>
              <a:rPr lang="en-US" sz="2000" dirty="0"/>
              <a:t>Model teaching task instructor curriculum. </a:t>
            </a:r>
          </a:p>
          <a:p>
            <a:pPr marL="171450" indent="-171450">
              <a:lnSpc>
                <a:spcPct val="150000"/>
              </a:lnSpc>
              <a:buFont typeface="Arial" panose="020B0604020202020204" pitchFamily="34" charset="0"/>
              <a:buChar char="•"/>
            </a:pPr>
            <a:r>
              <a:rPr lang="en-US" sz="2000" dirty="0"/>
              <a:t>ANSTSE Strategic Plan. </a:t>
            </a:r>
          </a:p>
          <a:p>
            <a:pPr marL="171450" indent="-171450">
              <a:lnSpc>
                <a:spcPct val="150000"/>
              </a:lnSpc>
              <a:buFont typeface="Arial" panose="020B0604020202020204" pitchFamily="34" charset="0"/>
              <a:buChar char="•"/>
            </a:pPr>
            <a:r>
              <a:rPr lang="en-US" sz="2000" dirty="0"/>
              <a:t>NHTSA State assessment / ANSTSE technical assistance reports.</a:t>
            </a:r>
          </a:p>
          <a:p>
            <a:pPr marL="171450" indent="-171450">
              <a:lnSpc>
                <a:spcPct val="150000"/>
              </a:lnSpc>
              <a:buFont typeface="Arial" panose="020B0604020202020204" pitchFamily="34" charset="0"/>
              <a:buChar char="•"/>
            </a:pPr>
            <a:r>
              <a:rPr lang="en-US" sz="2000" dirty="0"/>
              <a:t>Driver education reports and research.</a:t>
            </a:r>
          </a:p>
        </p:txBody>
      </p:sp>
      <p:sp>
        <p:nvSpPr>
          <p:cNvPr id="4" name="Slide Number Placeholder 3"/>
          <p:cNvSpPr>
            <a:spLocks noGrp="1"/>
          </p:cNvSpPr>
          <p:nvPr>
            <p:ph type="sldNum" sz="quarter" idx="10"/>
          </p:nvPr>
        </p:nvSpPr>
        <p:spPr/>
        <p:txBody>
          <a:bodyPr/>
          <a:lstStyle/>
          <a:p>
            <a:fld id="{D6C85D76-798E-4850-952A-08772F8F9CB8}" type="slidenum">
              <a:rPr lang="en-US" smtClean="0"/>
              <a:t>28</a:t>
            </a:fld>
            <a:endParaRPr lang="en-US"/>
          </a:p>
        </p:txBody>
      </p:sp>
    </p:spTree>
    <p:extLst>
      <p:ext uri="{BB962C8B-B14F-4D97-AF65-F5344CB8AC3E}">
        <p14:creationId xmlns:p14="http://schemas.microsoft.com/office/powerpoint/2010/main" val="3447515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39738"/>
            <a:ext cx="4114800" cy="3086100"/>
          </a:xfrm>
        </p:spPr>
      </p:sp>
      <p:sp>
        <p:nvSpPr>
          <p:cNvPr id="3" name="Notes Placeholder 2"/>
          <p:cNvSpPr>
            <a:spLocks noGrp="1"/>
          </p:cNvSpPr>
          <p:nvPr>
            <p:ph type="body" idx="1"/>
          </p:nvPr>
        </p:nvSpPr>
        <p:spPr>
          <a:xfrm>
            <a:off x="685800" y="3674533"/>
            <a:ext cx="5486400" cy="5190067"/>
          </a:xfrm>
        </p:spPr>
        <p:txBody>
          <a:bodyPr/>
          <a:lstStyle/>
          <a:p>
            <a:pPr marL="0" indent="0">
              <a:buNone/>
            </a:pPr>
            <a:r>
              <a:rPr lang="en-US" sz="2000" dirty="0"/>
              <a:t>Here is a snapshot</a:t>
            </a:r>
            <a:r>
              <a:rPr lang="en-US" sz="2000" baseline="0" dirty="0"/>
              <a:t> of the ANSTSE website. You can find a quick link to the standards on the left side and on the right side</a:t>
            </a:r>
            <a:r>
              <a:rPr lang="en-US" sz="2000" dirty="0"/>
              <a:t> </a:t>
            </a:r>
            <a:r>
              <a:rPr lang="en-US" sz="2000" baseline="0" dirty="0"/>
              <a:t>a quick</a:t>
            </a:r>
            <a:r>
              <a:rPr lang="en-US" sz="2000" dirty="0"/>
              <a:t> </a:t>
            </a:r>
            <a:r>
              <a:rPr lang="en-US" sz="2000" baseline="0" dirty="0"/>
              <a:t>link to the instructor training materials. </a:t>
            </a:r>
          </a:p>
          <a:p>
            <a:pPr marL="0" indent="0">
              <a:buNone/>
            </a:pPr>
            <a:endParaRPr lang="en-US" sz="2000" dirty="0"/>
          </a:p>
          <a:p>
            <a:pPr marL="0" indent="0">
              <a:buNone/>
            </a:pPr>
            <a:r>
              <a:rPr lang="en-US" sz="2000" dirty="0"/>
              <a:t>Point out other areas for the ANSTSE website including: </a:t>
            </a:r>
          </a:p>
          <a:p>
            <a:pPr marL="342900" indent="-342900">
              <a:buFont typeface="Arial" panose="020B0604020202020204" pitchFamily="34" charset="0"/>
              <a:buChar char="•"/>
            </a:pPr>
            <a:r>
              <a:rPr lang="en-US" sz="2000" dirty="0"/>
              <a:t>About Us</a:t>
            </a:r>
          </a:p>
          <a:p>
            <a:pPr marL="342900" indent="-342900">
              <a:buFont typeface="Arial" panose="020B0604020202020204" pitchFamily="34" charset="0"/>
              <a:buChar char="•"/>
            </a:pPr>
            <a:r>
              <a:rPr lang="en-US" sz="2000" dirty="0"/>
              <a:t>Standards</a:t>
            </a:r>
          </a:p>
          <a:p>
            <a:pPr marL="342900" indent="-342900">
              <a:buFont typeface="Arial" panose="020B0604020202020204" pitchFamily="34" charset="0"/>
              <a:buChar char="•"/>
            </a:pPr>
            <a:r>
              <a:rPr lang="en-US" sz="2000" dirty="0"/>
              <a:t>Technical Assistance</a:t>
            </a:r>
          </a:p>
          <a:p>
            <a:pPr marL="342900" indent="-342900">
              <a:buFont typeface="Arial" panose="020B0604020202020204" pitchFamily="34" charset="0"/>
              <a:buChar char="•"/>
            </a:pPr>
            <a:r>
              <a:rPr lang="en-US" sz="2000" dirty="0"/>
              <a:t>News </a:t>
            </a:r>
          </a:p>
          <a:p>
            <a:pPr marL="342900" indent="-342900">
              <a:buFont typeface="Arial" panose="020B0604020202020204" pitchFamily="34" charset="0"/>
              <a:buChar char="•"/>
            </a:pPr>
            <a:r>
              <a:rPr lang="en-US" sz="2000" dirty="0"/>
              <a:t>Resources </a:t>
            </a:r>
          </a:p>
          <a:p>
            <a:pPr marL="342900" indent="-342900">
              <a:buFont typeface="Arial" panose="020B0604020202020204" pitchFamily="34" charset="0"/>
              <a:buChar char="•"/>
            </a:pPr>
            <a:r>
              <a:rPr lang="en-US" sz="2000" dirty="0"/>
              <a:t>Projects</a:t>
            </a:r>
          </a:p>
          <a:p>
            <a:pPr marL="342900" indent="-342900">
              <a:buFont typeface="Arial" panose="020B0604020202020204" pitchFamily="34" charset="0"/>
              <a:buChar char="•"/>
            </a:pPr>
            <a:r>
              <a:rPr lang="en-US" sz="2000" dirty="0"/>
              <a:t>Links </a:t>
            </a:r>
          </a:p>
          <a:p>
            <a:pPr marL="342900" indent="-342900">
              <a:buFont typeface="Arial" panose="020B0604020202020204" pitchFamily="34" charset="0"/>
              <a:buChar char="•"/>
            </a:pPr>
            <a:r>
              <a:rPr lang="en-US" sz="2000" dirty="0"/>
              <a:t>Contact Us</a:t>
            </a:r>
          </a:p>
          <a:p>
            <a:pPr marL="342900" indent="-342900">
              <a:buFont typeface="Arial" panose="020B0604020202020204" pitchFamily="34" charset="0"/>
              <a:buChar char="•"/>
            </a:pPr>
            <a:r>
              <a:rPr lang="en-US" sz="2000" dirty="0"/>
              <a:t>Information Sharing System  </a:t>
            </a:r>
          </a:p>
          <a:p>
            <a:pPr marL="0" indent="0">
              <a:buNone/>
            </a:pP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29</a:t>
            </a:fld>
            <a:endParaRPr lang="en-US"/>
          </a:p>
        </p:txBody>
      </p:sp>
    </p:spTree>
    <p:extLst>
      <p:ext uri="{BB962C8B-B14F-4D97-AF65-F5344CB8AC3E}">
        <p14:creationId xmlns:p14="http://schemas.microsoft.com/office/powerpoint/2010/main" val="110857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2000" dirty="0"/>
              <a:t>ANSTSE was formed in 2010 as a result of the NTDETAS Standards project initiated by NHTSA.</a:t>
            </a:r>
            <a:br>
              <a:rPr lang="en-US" altLang="en-US" sz="2000" dirty="0"/>
            </a:br>
            <a:endParaRPr lang="en-US" altLang="en-US" sz="2000" dirty="0"/>
          </a:p>
          <a:p>
            <a:pPr marL="171450" indent="-171450">
              <a:buFont typeface="Arial" panose="020B0604020202020204" pitchFamily="34" charset="0"/>
              <a:buChar char="•"/>
            </a:pPr>
            <a:r>
              <a:rPr lang="en-US" altLang="en-US" sz="2000" dirty="0"/>
              <a:t>ANSTSE is made</a:t>
            </a:r>
            <a:r>
              <a:rPr lang="en-US" altLang="en-US" sz="2000" baseline="0" dirty="0"/>
              <a:t> up of</a:t>
            </a:r>
            <a:r>
              <a:rPr lang="en-US" altLang="en-US" sz="2000" dirty="0"/>
              <a:t> volunteers representing National Organizations involved in teen traffic safety.</a:t>
            </a:r>
            <a:br>
              <a:rPr lang="en-US" altLang="en-US" sz="2000" dirty="0"/>
            </a:br>
            <a:endParaRPr lang="en-US" altLang="en-US" sz="2000" dirty="0"/>
          </a:p>
          <a:p>
            <a:pPr marL="171450" indent="-171450">
              <a:buFont typeface="Arial" panose="020B0604020202020204" pitchFamily="34" charset="0"/>
              <a:buChar char="•"/>
            </a:pPr>
            <a:r>
              <a:rPr lang="en-US" altLang="en-US" sz="2000" dirty="0"/>
              <a:t>Premise of voluntary consensus-seeking partnerships that identify and advocate areas of common ground for the improvement of traffic safety education in America</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3</a:t>
            </a:fld>
            <a:endParaRPr lang="en-US"/>
          </a:p>
        </p:txBody>
      </p:sp>
    </p:spTree>
    <p:extLst>
      <p:ext uri="{BB962C8B-B14F-4D97-AF65-F5344CB8AC3E}">
        <p14:creationId xmlns:p14="http://schemas.microsoft.com/office/powerpoint/2010/main" val="358551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31800"/>
            <a:ext cx="4114800" cy="3086100"/>
          </a:xfrm>
        </p:spPr>
      </p:sp>
      <p:sp>
        <p:nvSpPr>
          <p:cNvPr id="3" name="Notes Placeholder 2"/>
          <p:cNvSpPr>
            <a:spLocks noGrp="1"/>
          </p:cNvSpPr>
          <p:nvPr>
            <p:ph type="body" idx="1"/>
          </p:nvPr>
        </p:nvSpPr>
        <p:spPr>
          <a:xfrm>
            <a:off x="465667" y="3657600"/>
            <a:ext cx="5985933" cy="4343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The goal of ANSTSE/NTDETAS technical assistance is to assist states</a:t>
            </a:r>
            <a:r>
              <a:rPr lang="en-US" sz="1700" baseline="0" dirty="0"/>
              <a:t> with adopting and implementing the standards and to make improvements in driver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State driver education programs can request technical assistance from ANSTSE, at </a:t>
            </a:r>
            <a:r>
              <a:rPr lang="en-US" sz="1700" b="1" dirty="0"/>
              <a:t>no cost to the state</a:t>
            </a:r>
            <a:r>
              <a:rPr lang="en-US" sz="1700" dirty="0"/>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The technical assistance can be on-site at your location or </a:t>
            </a:r>
            <a:br>
              <a:rPr lang="en-US" sz="1700" dirty="0"/>
            </a:br>
            <a:r>
              <a:rPr lang="en-US" sz="1700" dirty="0"/>
              <a:t>off-site through conference calls and emails.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On-site technical assistance consists of 2 ANSTSE members or driver education experts to meet with state administrators and other</a:t>
            </a:r>
            <a:r>
              <a:rPr lang="en-US" sz="1700" baseline="0" dirty="0"/>
              <a:t> entities in regards to driver education.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aseline="0" dirty="0"/>
              <a:t>The team members provide recommendations to the state on portions of the driver education program that are the most critical, for instance program administration and instructor qualifications.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aseline="0" dirty="0"/>
              <a:t>A report is written and provided to the state detailing the recommendations.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To</a:t>
            </a:r>
            <a:r>
              <a:rPr lang="en-US" sz="1700" baseline="0" dirty="0"/>
              <a:t> date 9 states have completed technical assistance. </a:t>
            </a:r>
            <a:endParaRPr lang="en-US" sz="17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For more information visit </a:t>
            </a:r>
            <a:r>
              <a:rPr lang="en-US" sz="1700" u="sng" dirty="0">
                <a:solidFill>
                  <a:srgbClr val="0000FF"/>
                </a:solidFill>
              </a:rPr>
              <a:t>www.anstse.info</a:t>
            </a:r>
            <a:r>
              <a:rPr lang="en-US" sz="1700" dirty="0"/>
              <a:t>.</a:t>
            </a:r>
          </a:p>
          <a:p>
            <a:endParaRPr lang="en-US" sz="1400" dirty="0"/>
          </a:p>
        </p:txBody>
      </p:sp>
      <p:sp>
        <p:nvSpPr>
          <p:cNvPr id="4" name="Slide Number Placeholder 3"/>
          <p:cNvSpPr>
            <a:spLocks noGrp="1"/>
          </p:cNvSpPr>
          <p:nvPr>
            <p:ph type="sldNum" sz="quarter" idx="10"/>
          </p:nvPr>
        </p:nvSpPr>
        <p:spPr/>
        <p:txBody>
          <a:bodyPr/>
          <a:lstStyle/>
          <a:p>
            <a:fld id="{D6C85D76-798E-4850-952A-08772F8F9CB8}" type="slidenum">
              <a:rPr lang="en-US" smtClean="0"/>
              <a:t>30</a:t>
            </a:fld>
            <a:endParaRPr lang="en-US"/>
          </a:p>
        </p:txBody>
      </p:sp>
    </p:spTree>
    <p:extLst>
      <p:ext uri="{BB962C8B-B14F-4D97-AF65-F5344CB8AC3E}">
        <p14:creationId xmlns:p14="http://schemas.microsoft.com/office/powerpoint/2010/main" val="3929075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Emphasize</a:t>
            </a:r>
            <a:r>
              <a:rPr lang="en-US" sz="2000" baseline="0" dirty="0"/>
              <a:t> the importance of the standards in raising the bar for driver education programs, both at the state level and locally. </a:t>
            </a: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31</a:t>
            </a:fld>
            <a:endParaRPr lang="en-US"/>
          </a:p>
        </p:txBody>
      </p:sp>
    </p:spTree>
    <p:extLst>
      <p:ext uri="{BB962C8B-B14F-4D97-AF65-F5344CB8AC3E}">
        <p14:creationId xmlns:p14="http://schemas.microsoft.com/office/powerpoint/2010/main" val="341668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000" dirty="0"/>
              <a:t>Follow the progress of Driver Education issues for the coming years (major strides have been taken and are being taken to improve Driver Education). </a:t>
            </a:r>
            <a:br>
              <a:rPr lang="en-US" altLang="en-US" sz="2000" dirty="0"/>
            </a:br>
            <a:endParaRPr lang="en-US" altLang="en-US" sz="2000" dirty="0"/>
          </a:p>
          <a:p>
            <a:r>
              <a:rPr lang="en-US" altLang="en-US" sz="2000" dirty="0"/>
              <a:t>Support and encourage the adoption and implementation of the revised NTDETAS, including administrative, delivery and instructor training standards. </a:t>
            </a:r>
          </a:p>
          <a:p>
            <a:endParaRPr lang="en-US" altLang="en-US" sz="2000" dirty="0"/>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32</a:t>
            </a:fld>
            <a:endParaRPr lang="en-US"/>
          </a:p>
        </p:txBody>
      </p:sp>
    </p:spTree>
    <p:extLst>
      <p:ext uri="{BB962C8B-B14F-4D97-AF65-F5344CB8AC3E}">
        <p14:creationId xmlns:p14="http://schemas.microsoft.com/office/powerpoint/2010/main" val="780815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400"/>
              </a:spcAft>
            </a:pPr>
            <a:r>
              <a:rPr lang="en-US" altLang="en-US" sz="2000" dirty="0"/>
              <a:t>Encourage your state to schedule a NHTSA State Driver Education Assessment or request Technical Assistance.</a:t>
            </a:r>
            <a:br>
              <a:rPr lang="en-US" altLang="en-US" sz="2000" dirty="0"/>
            </a:br>
            <a:endParaRPr lang="en-US" altLang="en-US" sz="2000" dirty="0"/>
          </a:p>
          <a:p>
            <a:pPr>
              <a:spcBef>
                <a:spcPct val="0"/>
              </a:spcBef>
              <a:spcAft>
                <a:spcPts val="400"/>
              </a:spcAft>
            </a:pPr>
            <a:r>
              <a:rPr lang="en-US" altLang="en-US" sz="2000" dirty="0"/>
              <a:t>Work cooperatively within your driver education community. </a:t>
            </a:r>
          </a:p>
          <a:p>
            <a:pPr>
              <a:spcBef>
                <a:spcPct val="0"/>
              </a:spcBef>
              <a:spcAft>
                <a:spcPts val="400"/>
              </a:spcAft>
            </a:pPr>
            <a:endParaRPr lang="en-US" altLang="en-US" sz="2000" dirty="0"/>
          </a:p>
          <a:p>
            <a:pPr>
              <a:spcBef>
                <a:spcPct val="0"/>
              </a:spcBef>
              <a:spcAft>
                <a:spcPts val="400"/>
              </a:spcAft>
            </a:pPr>
            <a:r>
              <a:rPr lang="en-US" altLang="en-US" sz="2000" dirty="0"/>
              <a:t>Get involved in the effort to enhance driver education. </a:t>
            </a:r>
          </a:p>
          <a:p>
            <a:pPr>
              <a:spcBef>
                <a:spcPct val="0"/>
              </a:spcBef>
              <a:spcAft>
                <a:spcPts val="400"/>
              </a:spcAft>
            </a:pPr>
            <a:endParaRPr lang="en-US" altLang="en-US" sz="2000" dirty="0"/>
          </a:p>
          <a:p>
            <a:pPr>
              <a:spcBef>
                <a:spcPct val="0"/>
              </a:spcBef>
              <a:spcAft>
                <a:spcPts val="400"/>
              </a:spcAft>
            </a:pPr>
            <a:r>
              <a:rPr lang="en-US" altLang="en-US" sz="2000" dirty="0"/>
              <a:t>Follow the efforts of the ANSTSE. </a:t>
            </a:r>
          </a:p>
          <a:p>
            <a:pPr marL="0" indent="0">
              <a:spcBef>
                <a:spcPct val="0"/>
              </a:spcBef>
              <a:spcAft>
                <a:spcPts val="400"/>
              </a:spcAft>
              <a:buNone/>
            </a:pPr>
            <a:r>
              <a:rPr lang="en-US" altLang="en-US" sz="2000" dirty="0">
                <a:solidFill>
                  <a:srgbClr val="0000FF"/>
                </a:solidFill>
              </a:rPr>
              <a:t>    www.anstse.info</a:t>
            </a:r>
            <a:r>
              <a:rPr lang="en-US" altLang="en-US" sz="2000" dirty="0"/>
              <a:t> </a:t>
            </a:r>
          </a:p>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33</a:t>
            </a:fld>
            <a:endParaRPr lang="en-US"/>
          </a:p>
        </p:txBody>
      </p:sp>
    </p:spTree>
    <p:extLst>
      <p:ext uri="{BB962C8B-B14F-4D97-AF65-F5344CB8AC3E}">
        <p14:creationId xmlns:p14="http://schemas.microsoft.com/office/powerpoint/2010/main" val="176445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ANSTSE extends its’ gratitude to NHTSA for their support in Driver Education and Training! </a:t>
            </a:r>
          </a:p>
          <a:p>
            <a:endParaRPr lang="en-US" sz="2000" dirty="0"/>
          </a:p>
          <a:p>
            <a:r>
              <a:rPr lang="en-US" sz="2000" dirty="0"/>
              <a:t>With there support we will make enhancement to driver education and training programs. </a:t>
            </a:r>
          </a:p>
        </p:txBody>
      </p:sp>
      <p:sp>
        <p:nvSpPr>
          <p:cNvPr id="4" name="Slide Number Placeholder 3"/>
          <p:cNvSpPr>
            <a:spLocks noGrp="1"/>
          </p:cNvSpPr>
          <p:nvPr>
            <p:ph type="sldNum" sz="quarter" idx="10"/>
          </p:nvPr>
        </p:nvSpPr>
        <p:spPr/>
        <p:txBody>
          <a:bodyPr/>
          <a:lstStyle/>
          <a:p>
            <a:fld id="{D6C85D76-798E-4850-952A-08772F8F9CB8}" type="slidenum">
              <a:rPr lang="en-US" smtClean="0"/>
              <a:t>34</a:t>
            </a:fld>
            <a:endParaRPr lang="en-US"/>
          </a:p>
        </p:txBody>
      </p:sp>
    </p:spTree>
    <p:extLst>
      <p:ext uri="{BB962C8B-B14F-4D97-AF65-F5344CB8AC3E}">
        <p14:creationId xmlns:p14="http://schemas.microsoft.com/office/powerpoint/2010/main" val="2962737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35</a:t>
            </a:fld>
            <a:endParaRPr lang="en-US"/>
          </a:p>
        </p:txBody>
      </p:sp>
    </p:spTree>
    <p:extLst>
      <p:ext uri="{BB962C8B-B14F-4D97-AF65-F5344CB8AC3E}">
        <p14:creationId xmlns:p14="http://schemas.microsoft.com/office/powerpoint/2010/main" val="36959990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85D76-798E-4850-952A-08772F8F9CB8}" type="slidenum">
              <a:rPr lang="en-US" smtClean="0"/>
              <a:t>36</a:t>
            </a:fld>
            <a:endParaRPr lang="en-US"/>
          </a:p>
        </p:txBody>
      </p:sp>
    </p:spTree>
    <p:extLst>
      <p:ext uri="{BB962C8B-B14F-4D97-AF65-F5344CB8AC3E}">
        <p14:creationId xmlns:p14="http://schemas.microsoft.com/office/powerpoint/2010/main" val="369599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4</a:t>
            </a:fld>
            <a:endParaRPr lang="en-US"/>
          </a:p>
        </p:txBody>
      </p:sp>
    </p:spTree>
    <p:extLst>
      <p:ext uri="{BB962C8B-B14F-4D97-AF65-F5344CB8AC3E}">
        <p14:creationId xmlns:p14="http://schemas.microsoft.com/office/powerpoint/2010/main" val="24031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85D76-798E-4850-952A-08772F8F9CB8}" type="slidenum">
              <a:rPr lang="en-US" smtClean="0"/>
              <a:t>5</a:t>
            </a:fld>
            <a:endParaRPr lang="en-US"/>
          </a:p>
        </p:txBody>
      </p:sp>
    </p:spTree>
    <p:extLst>
      <p:ext uri="{BB962C8B-B14F-4D97-AF65-F5344CB8AC3E}">
        <p14:creationId xmlns:p14="http://schemas.microsoft.com/office/powerpoint/2010/main" val="420039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defRPr/>
            </a:pPr>
            <a:r>
              <a:rPr lang="en-US" sz="2000" dirty="0"/>
              <a:t>NHTSA has supported driver education since the development</a:t>
            </a:r>
            <a:r>
              <a:rPr lang="en-US" sz="2000" baseline="0" dirty="0"/>
              <a:t> of the NTDETAS and </a:t>
            </a:r>
            <a:r>
              <a:rPr lang="en-US" sz="2000" dirty="0"/>
              <a:t>continues to provide support and funding for driver education</a:t>
            </a:r>
            <a:r>
              <a:rPr lang="en-US" sz="2000" baseline="0" dirty="0"/>
              <a:t> initiatives. </a:t>
            </a:r>
            <a:r>
              <a:rPr lang="en-US" sz="2000" dirty="0"/>
              <a:t> </a:t>
            </a:r>
          </a:p>
          <a:p>
            <a:pPr marL="0" indent="0">
              <a:spcBef>
                <a:spcPts val="0"/>
              </a:spcBef>
              <a:buFont typeface="Arial" panose="020B0604020202020204" pitchFamily="34" charset="0"/>
              <a:buNone/>
              <a:defRPr/>
            </a:pPr>
            <a:endParaRPr lang="en-US" sz="2000" dirty="0"/>
          </a:p>
          <a:p>
            <a:pPr marL="0" indent="0">
              <a:spcBef>
                <a:spcPts val="0"/>
              </a:spcBef>
              <a:buFont typeface="Arial" panose="020B0604020202020204" pitchFamily="34" charset="0"/>
              <a:buNone/>
              <a:defRPr/>
            </a:pPr>
            <a:r>
              <a:rPr lang="en-US" sz="2000" dirty="0"/>
              <a:t>These links are valuable resources</a:t>
            </a:r>
            <a:r>
              <a:rPr lang="en-US" sz="2000" baseline="0" dirty="0"/>
              <a:t> for improving driver education programs. </a:t>
            </a:r>
            <a:r>
              <a:rPr lang="en-US" sz="2000" dirty="0"/>
              <a:t/>
            </a:r>
            <a:br>
              <a:rPr lang="en-US" sz="2000" dirty="0"/>
            </a:b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6</a:t>
            </a:fld>
            <a:endParaRPr lang="en-US"/>
          </a:p>
        </p:txBody>
      </p:sp>
    </p:spTree>
    <p:extLst>
      <p:ext uri="{BB962C8B-B14F-4D97-AF65-F5344CB8AC3E}">
        <p14:creationId xmlns:p14="http://schemas.microsoft.com/office/powerpoint/2010/main" val="404932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a:t>
            </a:r>
            <a:r>
              <a:rPr lang="en-US" sz="2000" baseline="0" dirty="0"/>
              <a:t> partnership with ANSTSE, NHTSA provides support for a variety of activities designed to enhance driver education programs. </a:t>
            </a:r>
            <a:endParaRPr 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7</a:t>
            </a:fld>
            <a:endParaRPr lang="en-US"/>
          </a:p>
        </p:txBody>
      </p:sp>
    </p:spTree>
    <p:extLst>
      <p:ext uri="{BB962C8B-B14F-4D97-AF65-F5344CB8AC3E}">
        <p14:creationId xmlns:p14="http://schemas.microsoft.com/office/powerpoint/2010/main" val="167347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sz="1900" dirty="0"/>
              <a:t>States are encouraged to adopt and implement the standards contained in the NTDETAS to assist in their efforts to reduce teen driver crashes and fatalities. </a:t>
            </a:r>
          </a:p>
          <a:p>
            <a:pPr marL="0" indent="0">
              <a:buFontTx/>
              <a:buNone/>
            </a:pPr>
            <a:endParaRPr lang="en-US" altLang="en-US" sz="1900" dirty="0"/>
          </a:p>
          <a:p>
            <a:pPr marL="0" indent="0">
              <a:buFontTx/>
              <a:buNone/>
            </a:pPr>
            <a:r>
              <a:rPr lang="en-US" altLang="en-US" sz="1900" dirty="0"/>
              <a:t>The NTDETAS are recommended and intended to be accepted as the minimum standard for “novice driver education programs” within the United States. </a:t>
            </a:r>
          </a:p>
          <a:p>
            <a:pPr marL="0" indent="0">
              <a:buFontTx/>
              <a:buNone/>
            </a:pPr>
            <a:r>
              <a:rPr lang="en-US" altLang="en-US" sz="1900" dirty="0"/>
              <a:t>These are all minimum requirements that State’s should strive to achieve. </a:t>
            </a:r>
          </a:p>
          <a:p>
            <a:pPr marL="0" indent="0">
              <a:buFontTx/>
              <a:buNone/>
            </a:pPr>
            <a:endParaRPr lang="en-US" altLang="en-US" sz="1900" dirty="0"/>
          </a:p>
          <a:p>
            <a:pPr marL="0" indent="0">
              <a:buFontTx/>
              <a:buNone/>
            </a:pPr>
            <a:r>
              <a:rPr lang="en-US" altLang="en-US" sz="1900" dirty="0"/>
              <a:t>It is understood that not all States can implement all of the standards at once, but that States should develop a plan to implement these standards incrementally. </a:t>
            </a:r>
          </a:p>
          <a:p>
            <a:pPr marL="0" indent="0">
              <a:buFontTx/>
              <a:buNone/>
            </a:pPr>
            <a:endParaRPr lang="en-US" altLang="en-US" sz="2000" dirty="0"/>
          </a:p>
          <a:p>
            <a:pPr marL="0" indent="0">
              <a:buFontTx/>
              <a:buNone/>
            </a:pPr>
            <a:endParaRPr lang="en-US" altLang="en-US" sz="2000" dirty="0"/>
          </a:p>
          <a:p>
            <a:pPr marL="457200" indent="-457200">
              <a:buFontTx/>
              <a:buChar char="•"/>
            </a:pPr>
            <a:endParaRPr lang="en-US" altLang="en-US" sz="2000" dirty="0"/>
          </a:p>
        </p:txBody>
      </p:sp>
      <p:sp>
        <p:nvSpPr>
          <p:cNvPr id="4" name="Slide Number Placeholder 3"/>
          <p:cNvSpPr>
            <a:spLocks noGrp="1"/>
          </p:cNvSpPr>
          <p:nvPr>
            <p:ph type="sldNum" sz="quarter" idx="10"/>
          </p:nvPr>
        </p:nvSpPr>
        <p:spPr/>
        <p:txBody>
          <a:bodyPr/>
          <a:lstStyle/>
          <a:p>
            <a:fld id="{D6C85D76-798E-4850-952A-08772F8F9CB8}" type="slidenum">
              <a:rPr lang="en-US" smtClean="0"/>
              <a:t>8</a:t>
            </a:fld>
            <a:endParaRPr lang="en-US"/>
          </a:p>
        </p:txBody>
      </p:sp>
    </p:spTree>
    <p:extLst>
      <p:ext uri="{BB962C8B-B14F-4D97-AF65-F5344CB8AC3E}">
        <p14:creationId xmlns:p14="http://schemas.microsoft.com/office/powerpoint/2010/main" val="403650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27038"/>
            <a:ext cx="4114800" cy="3086100"/>
          </a:xfrm>
        </p:spPr>
      </p:sp>
      <p:sp>
        <p:nvSpPr>
          <p:cNvPr id="3" name="Notes Placeholder 2"/>
          <p:cNvSpPr>
            <a:spLocks noGrp="1"/>
          </p:cNvSpPr>
          <p:nvPr>
            <p:ph type="body" idx="1"/>
          </p:nvPr>
        </p:nvSpPr>
        <p:spPr>
          <a:xfrm>
            <a:off x="579120" y="3718560"/>
            <a:ext cx="5783580" cy="5044440"/>
          </a:xfrm>
        </p:spPr>
        <p:txBody>
          <a:bodyPr/>
          <a:lstStyle/>
          <a:p>
            <a:pPr marL="288925" indent="-288925">
              <a:buFont typeface="Times New Roman" pitchFamily="18" charset="0"/>
              <a:buAutoNum type="arabicPeriod"/>
              <a:defRPr/>
            </a:pPr>
            <a:r>
              <a:rPr lang="en-US" sz="1450" dirty="0"/>
              <a:t>Program Administration provides standards for the administration, oversight, record keeping, program evaluation, data collection and communication of driver education.  </a:t>
            </a:r>
          </a:p>
          <a:p>
            <a:pPr marL="288925" indent="-288925">
              <a:buFont typeface="Times New Roman" pitchFamily="18" charset="0"/>
              <a:buAutoNum type="arabicPeriod"/>
              <a:defRPr/>
            </a:pPr>
            <a:r>
              <a:rPr lang="en-US" sz="1450" dirty="0"/>
              <a:t>Education and Training provides</a:t>
            </a:r>
            <a:r>
              <a:rPr lang="en-US" sz="1450" baseline="0" dirty="0"/>
              <a:t> standards for curricula, instructional time, student evaluation and delivery methods as well as online delivery of driver education. </a:t>
            </a:r>
            <a:r>
              <a:rPr lang="en-US" sz="1450" dirty="0"/>
              <a:t> </a:t>
            </a:r>
          </a:p>
          <a:p>
            <a:pPr marL="288925" indent="-288925">
              <a:buFont typeface="Times New Roman" pitchFamily="18" charset="0"/>
              <a:buAutoNum type="arabicPeriod"/>
              <a:defRPr/>
            </a:pPr>
            <a:r>
              <a:rPr lang="en-US" sz="1450" dirty="0"/>
              <a:t>Instructor Qualifications provides standards for instructor training and qualifications for the training of novice drivers, including prerequisites, course content from State approved driver education curricula, the teaching task, a student teaching practicum, exit assessments and ongoing training and recertification.  Two attachments are included for the stages</a:t>
            </a:r>
            <a:r>
              <a:rPr lang="en-US" sz="1450" baseline="0" dirty="0"/>
              <a:t> of a driver education instructor preparation program and model training materials for teaching driver education instructors.</a:t>
            </a:r>
            <a:r>
              <a:rPr lang="en-US" sz="1450" dirty="0"/>
              <a:t>                                </a:t>
            </a:r>
          </a:p>
          <a:p>
            <a:pPr marL="288925" indent="-288925">
              <a:buFont typeface="Times New Roman" pitchFamily="18" charset="0"/>
              <a:buAutoNum type="arabicPeriod"/>
              <a:defRPr/>
            </a:pPr>
            <a:r>
              <a:rPr lang="en-US" sz="1450" dirty="0"/>
              <a:t>Parental Involvement provides standards for supervised driving practice, a parent seminar, parent progress reports and parent resources. </a:t>
            </a:r>
          </a:p>
          <a:p>
            <a:pPr marL="288925" indent="-288925">
              <a:buFont typeface="Times New Roman" pitchFamily="18" charset="0"/>
              <a:buAutoNum type="arabicPeriod"/>
              <a:defRPr/>
            </a:pPr>
            <a:r>
              <a:rPr lang="en-US" sz="1450" dirty="0"/>
              <a:t>Coordination with Driver Licensing provides standards for communication between the state driver education agency and the driver license authority; the GDL system; coordination and education with courts and law enforcement; requirements for the knowledge and skills tests. </a:t>
            </a:r>
          </a:p>
          <a:p>
            <a:pPr marL="514350" indent="-514350">
              <a:buFont typeface="Times New Roman" pitchFamily="18" charset="0"/>
              <a:buAutoNum type="arabicPeriod"/>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D6C85D76-798E-4850-952A-08772F8F9CB8}" type="slidenum">
              <a:rPr lang="en-US" smtClean="0"/>
              <a:t>9</a:t>
            </a:fld>
            <a:endParaRPr lang="en-US"/>
          </a:p>
        </p:txBody>
      </p:sp>
    </p:spTree>
    <p:extLst>
      <p:ext uri="{BB962C8B-B14F-4D97-AF65-F5344CB8AC3E}">
        <p14:creationId xmlns:p14="http://schemas.microsoft.com/office/powerpoint/2010/main" val="179650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0C51F4-26C2-4BDE-857F-03624D1FEE0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48096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C51F4-26C2-4BDE-857F-03624D1FEE0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84787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C51F4-26C2-4BDE-857F-03624D1FEE0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9604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8" name="Rectangle 27" descr="Zig zag"/>
          <p:cNvSpPr>
            <a:spLocks noChangeArrowheads="1"/>
          </p:cNvSpPr>
          <p:nvPr userDrawn="1"/>
        </p:nvSpPr>
        <p:spPr bwMode="auto">
          <a:xfrm>
            <a:off x="-13648" y="-3970"/>
            <a:ext cx="1296537" cy="6922659"/>
          </a:xfrm>
          <a:prstGeom prst="rect">
            <a:avLst/>
          </a:prstGeom>
          <a:ln w="12700">
            <a:noFill/>
            <a:miter lim="800000"/>
            <a:headEnd/>
            <a:tailEnd/>
          </a:ln>
          <a:extLst/>
        </p:spPr>
        <p:style>
          <a:lnRef idx="0">
            <a:scrgbClr r="0" g="0" b="0"/>
          </a:lnRef>
          <a:fillRef idx="1003">
            <a:schemeClr val="lt2"/>
          </a:fillRef>
          <a:effectRef idx="0">
            <a:scrgbClr r="0" g="0" b="0"/>
          </a:effectRef>
          <a:fontRef idx="major"/>
        </p:style>
        <p:txBody>
          <a:bodyPr rot="0" vert="horz" wrap="square" lIns="91440" tIns="45720" rIns="91440" bIns="45720" anchor="ctr" anchorCtr="0" upright="1">
            <a:noAutofit/>
          </a:bodyPr>
          <a:lstStyle/>
          <a:p>
            <a:endParaRPr lang="en-US"/>
          </a:p>
        </p:txBody>
      </p:sp>
      <p:sp>
        <p:nvSpPr>
          <p:cNvPr id="2" name="Title 1"/>
          <p:cNvSpPr>
            <a:spLocks noGrp="1"/>
          </p:cNvSpPr>
          <p:nvPr>
            <p:ph type="title"/>
          </p:nvPr>
        </p:nvSpPr>
        <p:spPr>
          <a:xfrm>
            <a:off x="1381124" y="274638"/>
            <a:ext cx="7305675" cy="1143000"/>
          </a:xfrm>
        </p:spPr>
        <p:txBody>
          <a:bodyPr/>
          <a:lstStyle/>
          <a:p>
            <a:r>
              <a:rPr lang="en-US" dirty="0"/>
              <a:t>Click to edit Master title style</a:t>
            </a:r>
          </a:p>
        </p:txBody>
      </p:sp>
      <p:sp>
        <p:nvSpPr>
          <p:cNvPr id="3" name="Content Placeholder 2"/>
          <p:cNvSpPr>
            <a:spLocks noGrp="1"/>
          </p:cNvSpPr>
          <p:nvPr>
            <p:ph idx="1"/>
          </p:nvPr>
        </p:nvSpPr>
        <p:spPr>
          <a:xfrm>
            <a:off x="1371600" y="1600200"/>
            <a:ext cx="7315199"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C0C51F4-26C2-4BDE-857F-03624D1FEE0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22A6-6F3E-432C-9A09-37770AB4F7D1}" type="slidenum">
              <a:rPr lang="en-US" smtClean="0"/>
              <a:t>‹#›</a:t>
            </a:fld>
            <a:endParaRPr lang="en-US"/>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5858" y="1888070"/>
            <a:ext cx="649224" cy="630936"/>
          </a:xfrm>
          <a:prstGeom prst="rect">
            <a:avLst/>
          </a:prstGeom>
          <a:ln w="19050">
            <a:noFill/>
          </a:ln>
          <a:extLst>
            <a:ext uri="{53640926-AAD7-44D8-BBD7-CCE9431645EC}">
              <a14:shadowObscured xmlns:a14="http://schemas.microsoft.com/office/drawing/2010/main"/>
            </a:ext>
          </a:extLst>
        </p:spPr>
      </p:pic>
      <p:sp>
        <p:nvSpPr>
          <p:cNvPr id="9" name="Rectangle 8"/>
          <p:cNvSpPr>
            <a:spLocks noChangeArrowheads="1"/>
          </p:cNvSpPr>
          <p:nvPr userDrawn="1"/>
        </p:nvSpPr>
        <p:spPr bwMode="auto">
          <a:xfrm flipH="1">
            <a:off x="0" y="3758929"/>
            <a:ext cx="649224" cy="630936"/>
          </a:xfrm>
          <a:prstGeom prst="rect">
            <a:avLst/>
          </a:prstGeom>
          <a:solidFill>
            <a:srgbClr val="B9CDE5">
              <a:alpha val="50196"/>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Rectangle 9"/>
          <p:cNvSpPr>
            <a:spLocks noChangeArrowheads="1"/>
          </p:cNvSpPr>
          <p:nvPr userDrawn="1"/>
        </p:nvSpPr>
        <p:spPr bwMode="auto">
          <a:xfrm flipH="1">
            <a:off x="-15858" y="2515921"/>
            <a:ext cx="649224" cy="628981"/>
          </a:xfrm>
          <a:prstGeom prst="rect">
            <a:avLst/>
          </a:prstGeom>
          <a:solidFill>
            <a:srgbClr val="4F81BD">
              <a:lumMod val="75000"/>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Rectangle 10"/>
          <p:cNvSpPr>
            <a:spLocks noChangeArrowheads="1"/>
          </p:cNvSpPr>
          <p:nvPr userDrawn="1"/>
        </p:nvSpPr>
        <p:spPr bwMode="auto">
          <a:xfrm flipH="1">
            <a:off x="-15858" y="5013548"/>
            <a:ext cx="649224" cy="630936"/>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2" name="Picture 11"/>
          <p:cNvPicPr/>
          <p:nvPr userDrawn="1"/>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a:off x="627782" y="3750622"/>
            <a:ext cx="649224" cy="630936"/>
          </a:xfrm>
          <a:prstGeom prst="rect">
            <a:avLst/>
          </a:prstGeom>
          <a:ln w="19050">
            <a:noFill/>
          </a:ln>
          <a:extLst>
            <a:ext uri="{53640926-AAD7-44D8-BBD7-CCE9431645EC}">
              <a14:shadowObscured xmlns:a14="http://schemas.microsoft.com/office/drawing/2010/main"/>
            </a:ext>
          </a:extLst>
        </p:spPr>
      </p:pic>
      <p:pic>
        <p:nvPicPr>
          <p:cNvPr id="13" name="Picture 12"/>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631123" y="2505965"/>
            <a:ext cx="649224" cy="630936"/>
          </a:xfrm>
          <a:prstGeom prst="rect">
            <a:avLst/>
          </a:prstGeom>
          <a:ln w="19050">
            <a:noFill/>
          </a:ln>
          <a:extLst>
            <a:ext uri="{53640926-AAD7-44D8-BBD7-CCE9431645EC}">
              <a14:shadowObscured xmlns:a14="http://schemas.microsoft.com/office/drawing/2010/main"/>
            </a:ext>
          </a:extLst>
        </p:spPr>
      </p:pic>
      <p:pic>
        <p:nvPicPr>
          <p:cNvPr id="15" name="Picture 14" descr="http://www.edudemic.com/wp-content/uploads/2013/07/discussion-online-courses.png"/>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15858" y="4378380"/>
            <a:ext cx="649224" cy="630936"/>
          </a:xfrm>
          <a:prstGeom prst="rect">
            <a:avLst/>
          </a:prstGeom>
          <a:ln>
            <a:noFill/>
          </a:ln>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
        <p:nvSpPr>
          <p:cNvPr id="16" name="Rectangle 15"/>
          <p:cNvSpPr>
            <a:spLocks noChangeArrowheads="1"/>
          </p:cNvSpPr>
          <p:nvPr userDrawn="1"/>
        </p:nvSpPr>
        <p:spPr bwMode="auto">
          <a:xfrm flipH="1">
            <a:off x="-15858" y="1259461"/>
            <a:ext cx="649224" cy="630936"/>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a:spLocks noChangeArrowheads="1"/>
          </p:cNvSpPr>
          <p:nvPr userDrawn="1"/>
        </p:nvSpPr>
        <p:spPr bwMode="auto">
          <a:xfrm flipH="1">
            <a:off x="-21144" y="3757236"/>
            <a:ext cx="649224" cy="619199"/>
          </a:xfrm>
          <a:prstGeom prst="rect">
            <a:avLst/>
          </a:prstGeom>
          <a:solidFill>
            <a:schemeClr val="bg2">
              <a:lumMod val="50000"/>
              <a:alpha val="50196"/>
            </a:schemeClr>
          </a:solidFill>
          <a:ln w="19050">
            <a:noFill/>
            <a:miter lim="800000"/>
            <a:headEnd/>
            <a:tailEnd/>
          </a:ln>
          <a:extLst/>
        </p:spPr>
        <p:txBody>
          <a:bodyPr rot="0" vert="horz" wrap="square" lIns="91440" tIns="45720" rIns="91440" bIns="45720" anchor="ctr" anchorCtr="0" upright="1">
            <a:noAutofit/>
          </a:bodyPr>
          <a:lstStyle/>
          <a:p>
            <a:endParaRPr lang="en-US"/>
          </a:p>
        </p:txBody>
      </p:sp>
      <p:pic>
        <p:nvPicPr>
          <p:cNvPr id="21"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27783" y="4376434"/>
            <a:ext cx="649224" cy="64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a:spLocks noChangeArrowheads="1"/>
          </p:cNvSpPr>
          <p:nvPr userDrawn="1"/>
        </p:nvSpPr>
        <p:spPr bwMode="auto">
          <a:xfrm flipH="1">
            <a:off x="627656" y="-8626"/>
            <a:ext cx="649224" cy="630936"/>
          </a:xfrm>
          <a:prstGeom prst="rect">
            <a:avLst/>
          </a:prstGeom>
          <a:solidFill>
            <a:srgbClr val="C0504D"/>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1800" dirty="0">
                <a:solidFill>
                  <a:srgbClr val="FFFFFF"/>
                </a:solidFill>
                <a:effectLst/>
                <a:latin typeface="Calibri"/>
                <a:ea typeface="Calibri"/>
                <a:cs typeface="Times New Roman"/>
              </a:rPr>
              <a:t>2017</a:t>
            </a:r>
            <a:endParaRPr lang="en-US" sz="900" dirty="0">
              <a:effectLst/>
              <a:latin typeface="Calibri"/>
              <a:ea typeface="Calibri"/>
              <a:cs typeface="Times New Roman"/>
            </a:endParaRPr>
          </a:p>
        </p:txBody>
      </p:sp>
      <p:pic>
        <p:nvPicPr>
          <p:cNvPr id="23" name="Picture 22"/>
          <p:cNvPicPr/>
          <p:nvPr userDrawn="1"/>
        </p:nvPicPr>
        <p:blipFill>
          <a:blip r:embed="rId8" cstate="print">
            <a:extLst>
              <a:ext uri="{28A0092B-C50C-407E-A947-70E740481C1C}">
                <a14:useLocalDpi xmlns:a14="http://schemas.microsoft.com/office/drawing/2010/main" val="0"/>
              </a:ext>
            </a:extLst>
          </a:blip>
          <a:stretch>
            <a:fillRect/>
          </a:stretch>
        </p:blipFill>
        <p:spPr>
          <a:xfrm>
            <a:off x="-86251" y="6297353"/>
            <a:ext cx="1791226" cy="484447"/>
          </a:xfrm>
          <a:prstGeom prst="rect">
            <a:avLst/>
          </a:prstGeom>
        </p:spPr>
      </p:pic>
      <p:sp>
        <p:nvSpPr>
          <p:cNvPr id="24" name="Parallelogram 23"/>
          <p:cNvSpPr/>
          <p:nvPr userDrawn="1"/>
        </p:nvSpPr>
        <p:spPr>
          <a:xfrm flipV="1">
            <a:off x="1381125" y="1464153"/>
            <a:ext cx="7331554" cy="78897"/>
          </a:xfrm>
          <a:prstGeom prst="parallelogram">
            <a:avLst/>
          </a:prstGeom>
          <a:solidFill>
            <a:schemeClr val="accent1">
              <a:lumMod val="75000"/>
              <a:alpha val="80000"/>
            </a:schemeClr>
          </a:solidFill>
          <a:ln>
            <a:noFill/>
          </a:ln>
          <a:effectLst>
            <a:reflection stA="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Rectangle 24"/>
          <p:cNvSpPr>
            <a:spLocks noChangeArrowheads="1"/>
          </p:cNvSpPr>
          <p:nvPr userDrawn="1"/>
        </p:nvSpPr>
        <p:spPr bwMode="auto">
          <a:xfrm flipH="1">
            <a:off x="3821499" y="6357666"/>
            <a:ext cx="1190445" cy="353683"/>
          </a:xfrm>
          <a:prstGeom prst="rect">
            <a:avLst/>
          </a:prstGeom>
          <a:solidFill>
            <a:srgbClr val="C0504D"/>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1800" dirty="0">
                <a:solidFill>
                  <a:srgbClr val="FFFFFF"/>
                </a:solidFill>
                <a:effectLst/>
                <a:latin typeface="Calibri"/>
                <a:ea typeface="Calibri"/>
                <a:cs typeface="Times New Roman"/>
              </a:rPr>
              <a:t>Slide </a:t>
            </a:r>
            <a:fld id="{D9381E75-D7D9-47B8-84A7-381B571B0689}" type="slidenum">
              <a:rPr lang="en-US" sz="1800" smtClean="0">
                <a:solidFill>
                  <a:srgbClr val="FFFFFF"/>
                </a:solidFill>
                <a:effectLst/>
                <a:latin typeface="Calibri"/>
                <a:ea typeface="Calibri"/>
                <a:cs typeface="Times New Roman"/>
              </a:rPr>
              <a:t>‹#›</a:t>
            </a:fld>
            <a:endParaRPr lang="en-US" sz="900" dirty="0">
              <a:effectLst/>
              <a:latin typeface="Calibri"/>
              <a:ea typeface="Calibri"/>
              <a:cs typeface="Times New Roman"/>
            </a:endParaRPr>
          </a:p>
        </p:txBody>
      </p:sp>
      <p:pic>
        <p:nvPicPr>
          <p:cNvPr id="26" name="Picture 25"/>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575700" y="6353642"/>
            <a:ext cx="1152525" cy="396240"/>
          </a:xfrm>
          <a:prstGeom prst="rect">
            <a:avLst/>
          </a:prstGeom>
          <a:noFill/>
        </p:spPr>
      </p:pic>
      <p:sp>
        <p:nvSpPr>
          <p:cNvPr id="27" name="Rectangle 26"/>
          <p:cNvSpPr>
            <a:spLocks noChangeArrowheads="1"/>
          </p:cNvSpPr>
          <p:nvPr userDrawn="1"/>
        </p:nvSpPr>
        <p:spPr bwMode="auto">
          <a:xfrm flipH="1">
            <a:off x="628248" y="3130114"/>
            <a:ext cx="649224" cy="630936"/>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ectangle 28"/>
          <p:cNvSpPr>
            <a:spLocks noChangeArrowheads="1"/>
          </p:cNvSpPr>
          <p:nvPr userDrawn="1"/>
        </p:nvSpPr>
        <p:spPr bwMode="auto">
          <a:xfrm flipH="1">
            <a:off x="633382" y="1890555"/>
            <a:ext cx="649224" cy="619199"/>
          </a:xfrm>
          <a:prstGeom prst="rect">
            <a:avLst/>
          </a:prstGeom>
          <a:solidFill>
            <a:schemeClr val="bg2">
              <a:lumMod val="50000"/>
              <a:alpha val="50196"/>
            </a:schemeClr>
          </a:solidFill>
          <a:ln w="19050">
            <a:noFill/>
            <a:miter lim="800000"/>
            <a:headEnd/>
            <a:tailEnd/>
          </a:ln>
          <a:extLst/>
        </p:spPr>
        <p:txBody>
          <a:bodyPr rot="0" vert="horz" wrap="square" lIns="91440" tIns="45720" rIns="91440" bIns="45720" anchor="ctr" anchorCtr="0" upright="1">
            <a:noAutofit/>
          </a:bodyPr>
          <a:lstStyle/>
          <a:p>
            <a:endParaRPr lang="en-US"/>
          </a:p>
        </p:txBody>
      </p:sp>
      <p:pic>
        <p:nvPicPr>
          <p:cNvPr id="30" name="Picture 29"/>
          <p:cNvPicPr/>
          <p:nvPr userDrawn="1"/>
        </p:nvPicPr>
        <p:blipFill rotWithShape="1">
          <a:blip r:embed="rId10" cstate="print">
            <a:extLst>
              <a:ext uri="{28A0092B-C50C-407E-A947-70E740481C1C}">
                <a14:useLocalDpi xmlns:a14="http://schemas.microsoft.com/office/drawing/2010/main" val="0"/>
              </a:ext>
            </a:extLst>
          </a:blip>
          <a:srcRect b="-3125"/>
          <a:stretch/>
        </p:blipFill>
        <p:spPr bwMode="auto">
          <a:xfrm>
            <a:off x="-20850" y="3144862"/>
            <a:ext cx="649224" cy="6309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8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C51F4-26C2-4BDE-857F-03624D1FEE02}"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42556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0C51F4-26C2-4BDE-857F-03624D1FEE02}"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298065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0C51F4-26C2-4BDE-857F-03624D1FEE02}"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3862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0C51F4-26C2-4BDE-857F-03624D1FEE02}"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220868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C51F4-26C2-4BDE-857F-03624D1FEE02}"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08617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C51F4-26C2-4BDE-857F-03624D1FEE02}"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112404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C51F4-26C2-4BDE-857F-03624D1FEE02}"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E22A6-6F3E-432C-9A09-37770AB4F7D1}" type="slidenum">
              <a:rPr lang="en-US" smtClean="0"/>
              <a:t>‹#›</a:t>
            </a:fld>
            <a:endParaRPr lang="en-US"/>
          </a:p>
        </p:txBody>
      </p:sp>
    </p:spTree>
    <p:extLst>
      <p:ext uri="{BB962C8B-B14F-4D97-AF65-F5344CB8AC3E}">
        <p14:creationId xmlns:p14="http://schemas.microsoft.com/office/powerpoint/2010/main" val="65786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C51F4-26C2-4BDE-857F-03624D1FEE02}" type="datetimeFigureOut">
              <a:rPr lang="en-US" smtClean="0"/>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E22A6-6F3E-432C-9A09-37770AB4F7D1}" type="slidenum">
              <a:rPr lang="en-US" smtClean="0"/>
              <a:t>‹#›</a:t>
            </a:fld>
            <a:endParaRPr lang="en-US"/>
          </a:p>
        </p:txBody>
      </p:sp>
    </p:spTree>
    <p:extLst>
      <p:ext uri="{BB962C8B-B14F-4D97-AF65-F5344CB8AC3E}">
        <p14:creationId xmlns:p14="http://schemas.microsoft.com/office/powerpoint/2010/main" val="33775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nstse.info/"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rett@adtse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Michelle.Atwell@do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2" name="Rectangle 21" descr="Zig zag"/>
          <p:cNvSpPr>
            <a:spLocks noChangeArrowheads="1"/>
          </p:cNvSpPr>
          <p:nvPr/>
        </p:nvSpPr>
        <p:spPr bwMode="auto">
          <a:xfrm>
            <a:off x="-1" y="0"/>
            <a:ext cx="1952625" cy="6858000"/>
          </a:xfrm>
          <a:prstGeom prst="rect">
            <a:avLst/>
          </a:prstGeom>
          <a:gradFill rotWithShape="1">
            <a:gsLst>
              <a:gs pos="0">
                <a:srgbClr val="EEECE1">
                  <a:tint val="80000"/>
                  <a:satMod val="300000"/>
                </a:srgbClr>
              </a:gs>
              <a:gs pos="100000">
                <a:srgbClr val="EEECE1">
                  <a:shade val="30000"/>
                  <a:satMod val="200000"/>
                </a:srgbClr>
              </a:gs>
            </a:gsLst>
            <a:path path="circle">
              <a:fillToRect l="50000" t="50000" r="50000" b="50000"/>
            </a:path>
          </a:gradFill>
          <a:ln w="12700">
            <a:noFill/>
            <a:miter lim="800000"/>
            <a:headEnd/>
            <a:tailEnd/>
          </a:ln>
          <a:effectLs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j-ea"/>
              <a:cs typeface="+mj-cs"/>
            </a:endParaRPr>
          </a:p>
        </p:txBody>
      </p:sp>
      <p:sp>
        <p:nvSpPr>
          <p:cNvPr id="2" name="Title 1"/>
          <p:cNvSpPr>
            <a:spLocks noGrp="1"/>
          </p:cNvSpPr>
          <p:nvPr>
            <p:ph type="ctrTitle"/>
          </p:nvPr>
        </p:nvSpPr>
        <p:spPr>
          <a:xfrm>
            <a:off x="2124074" y="276501"/>
            <a:ext cx="6438569" cy="1831975"/>
          </a:xfrm>
        </p:spPr>
        <p:txBody>
          <a:bodyPr>
            <a:normAutofit fontScale="90000"/>
          </a:bodyPr>
          <a:lstStyle/>
          <a:p>
            <a:r>
              <a:rPr lang="en-US" b="1" dirty="0"/>
              <a:t>Association of National Stakeholders in Traffic Safety Education (ANSTSE)</a:t>
            </a:r>
          </a:p>
        </p:txBody>
      </p:sp>
      <p:sp>
        <p:nvSpPr>
          <p:cNvPr id="3" name="Subtitle 2"/>
          <p:cNvSpPr>
            <a:spLocks noGrp="1"/>
          </p:cNvSpPr>
          <p:nvPr>
            <p:ph type="subTitle" idx="1"/>
          </p:nvPr>
        </p:nvSpPr>
        <p:spPr>
          <a:xfrm>
            <a:off x="2009776" y="2610187"/>
            <a:ext cx="6824730" cy="1202338"/>
          </a:xfrm>
        </p:spPr>
        <p:txBody>
          <a:bodyPr>
            <a:noAutofit/>
          </a:bodyPr>
          <a:lstStyle/>
          <a:p>
            <a:r>
              <a:rPr lang="en-US" b="1" dirty="0">
                <a:solidFill>
                  <a:schemeClr val="tx1"/>
                </a:solidFill>
              </a:rPr>
              <a:t>Novice Teen Driver Education and Training Administrative Standards</a:t>
            </a: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973666"/>
            <a:ext cx="982980" cy="954405"/>
          </a:xfrm>
          <a:prstGeom prst="rect">
            <a:avLst/>
          </a:prstGeom>
          <a:ln w="19050">
            <a:noFill/>
          </a:ln>
          <a:extLst>
            <a:ext uri="{53640926-AAD7-44D8-BBD7-CCE9431645EC}">
              <a14:shadowObscured xmlns:a14="http://schemas.microsoft.com/office/drawing/2010/main"/>
            </a:ext>
          </a:extLst>
        </p:spPr>
      </p:pic>
      <p:sp>
        <p:nvSpPr>
          <p:cNvPr id="6" name="Rectangle 5"/>
          <p:cNvSpPr>
            <a:spLocks noChangeArrowheads="1"/>
          </p:cNvSpPr>
          <p:nvPr/>
        </p:nvSpPr>
        <p:spPr bwMode="auto">
          <a:xfrm flipH="1">
            <a:off x="0" y="3853815"/>
            <a:ext cx="991870" cy="948690"/>
          </a:xfrm>
          <a:prstGeom prst="rect">
            <a:avLst/>
          </a:prstGeom>
          <a:solidFill>
            <a:srgbClr val="B9CDE5">
              <a:alpha val="50196"/>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a:spLocks noChangeArrowheads="1"/>
          </p:cNvSpPr>
          <p:nvPr/>
        </p:nvSpPr>
        <p:spPr bwMode="auto">
          <a:xfrm flipH="1">
            <a:off x="-1" y="1928918"/>
            <a:ext cx="979805" cy="1009015"/>
          </a:xfrm>
          <a:prstGeom prst="rect">
            <a:avLst/>
          </a:prstGeom>
          <a:solidFill>
            <a:srgbClr val="4F81BD">
              <a:lumMod val="75000"/>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Rectangle 7"/>
          <p:cNvSpPr>
            <a:spLocks noChangeArrowheads="1"/>
          </p:cNvSpPr>
          <p:nvPr/>
        </p:nvSpPr>
        <p:spPr bwMode="auto">
          <a:xfrm flipH="1">
            <a:off x="-11432" y="5858933"/>
            <a:ext cx="983615" cy="1001188"/>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9" name="Picture 8"/>
          <p:cNvPicPr/>
          <p:nvPr/>
        </p:nvPicPr>
        <p:blipFill rotWithShape="1">
          <a:blip r:embed="rId4" cstate="print">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p:blipFill>
        <p:spPr bwMode="auto">
          <a:xfrm>
            <a:off x="980226" y="3836881"/>
            <a:ext cx="974178" cy="1038049"/>
          </a:xfrm>
          <a:prstGeom prst="rect">
            <a:avLst/>
          </a:prstGeom>
          <a:ln w="19050">
            <a:noFill/>
          </a:ln>
          <a:extLst>
            <a:ext uri="{53640926-AAD7-44D8-BBD7-CCE9431645EC}">
              <a14:shadowObscured xmlns:a14="http://schemas.microsoft.com/office/drawing/2010/main"/>
            </a:ext>
          </a:extLst>
        </p:spPr>
      </p:pic>
      <p:pic>
        <p:nvPicPr>
          <p:cNvPr id="10" name="Picture 9"/>
          <p:cNvPicPr/>
          <p:nvPr/>
        </p:nvPicPr>
        <p:blipFill rotWithShape="1">
          <a:blip r:embed="rId6" cstate="print">
            <a:extLst>
              <a:ext uri="{28A0092B-C50C-407E-A947-70E740481C1C}">
                <a14:useLocalDpi xmlns:a14="http://schemas.microsoft.com/office/drawing/2010/main" val="0"/>
              </a:ext>
            </a:extLst>
          </a:blip>
          <a:srcRect/>
          <a:stretch/>
        </p:blipFill>
        <p:spPr bwMode="auto">
          <a:xfrm>
            <a:off x="981073" y="1924259"/>
            <a:ext cx="973331" cy="974844"/>
          </a:xfrm>
          <a:prstGeom prst="rect">
            <a:avLst/>
          </a:prstGeom>
          <a:ln w="19050">
            <a:noFill/>
          </a:ln>
          <a:extLst>
            <a:ext uri="{53640926-AAD7-44D8-BBD7-CCE9431645EC}">
              <a14:shadowObscured xmlns:a14="http://schemas.microsoft.com/office/drawing/2010/main"/>
            </a:ext>
          </a:extLst>
        </p:spPr>
      </p:pic>
      <p:pic>
        <p:nvPicPr>
          <p:cNvPr id="12" name="Picture 11" descr="http://www.edudemic.com/wp-content/uploads/2013/07/discussion-online-courses.png"/>
          <p:cNvPicPr/>
          <p:nvPr/>
        </p:nvPicPr>
        <p:blipFill rotWithShape="1">
          <a:blip r:embed="rId7" cstate="print">
            <a:extLst>
              <a:ext uri="{28A0092B-C50C-407E-A947-70E740481C1C}">
                <a14:useLocalDpi xmlns:a14="http://schemas.microsoft.com/office/drawing/2010/main" val="0"/>
              </a:ext>
            </a:extLst>
          </a:blip>
          <a:srcRect/>
          <a:stretch/>
        </p:blipFill>
        <p:spPr bwMode="auto">
          <a:xfrm>
            <a:off x="-1694" y="4878708"/>
            <a:ext cx="977265" cy="982980"/>
          </a:xfrm>
          <a:prstGeom prst="rect">
            <a:avLst/>
          </a:prstGeom>
          <a:ln>
            <a:noFill/>
          </a:ln>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
        <p:nvSpPr>
          <p:cNvPr id="13" name="Rectangle 12"/>
          <p:cNvSpPr>
            <a:spLocks noChangeArrowheads="1"/>
          </p:cNvSpPr>
          <p:nvPr/>
        </p:nvSpPr>
        <p:spPr bwMode="auto">
          <a:xfrm flipH="1">
            <a:off x="0" y="0"/>
            <a:ext cx="991870" cy="967740"/>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a:spLocks noChangeArrowheads="1"/>
          </p:cNvSpPr>
          <p:nvPr/>
        </p:nvSpPr>
        <p:spPr bwMode="auto">
          <a:xfrm flipH="1">
            <a:off x="1021080" y="967740"/>
            <a:ext cx="960755" cy="969010"/>
          </a:xfrm>
          <a:prstGeom prst="rect">
            <a:avLst/>
          </a:prstGeom>
          <a:solidFill>
            <a:srgbClr val="B9CDE5">
              <a:alpha val="50196"/>
            </a:srgbClr>
          </a:solidFill>
          <a:ln w="19050">
            <a:no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flipH="1">
            <a:off x="0" y="3852122"/>
            <a:ext cx="991870" cy="1016211"/>
          </a:xfrm>
          <a:prstGeom prst="rect">
            <a:avLst/>
          </a:prstGeom>
          <a:solidFill>
            <a:schemeClr val="bg2">
              <a:lumMod val="75000"/>
              <a:alpha val="50196"/>
            </a:schemeClr>
          </a:solidFill>
          <a:ln w="19050">
            <a:noFill/>
            <a:miter lim="800000"/>
            <a:headEnd/>
            <a:tailEnd/>
          </a:ln>
          <a:extLst/>
        </p:spPr>
        <p:txBody>
          <a:bodyPr rot="0" vert="horz" wrap="square" lIns="91440" tIns="45720" rIns="91440" bIns="45720" anchor="ctr" anchorCtr="0" upright="1">
            <a:noAutofit/>
          </a:bodyPr>
          <a:lstStyle/>
          <a:p>
            <a:endParaRPr lang="en-US"/>
          </a:p>
        </p:txBody>
      </p:sp>
      <p:sp>
        <p:nvSpPr>
          <p:cNvPr id="17" name="Rectangle 16"/>
          <p:cNvSpPr>
            <a:spLocks noChangeArrowheads="1"/>
          </p:cNvSpPr>
          <p:nvPr/>
        </p:nvSpPr>
        <p:spPr bwMode="auto">
          <a:xfrm flipH="1">
            <a:off x="984990" y="973459"/>
            <a:ext cx="949536" cy="956942"/>
          </a:xfrm>
          <a:prstGeom prst="rect">
            <a:avLst/>
          </a:prstGeom>
          <a:solidFill>
            <a:schemeClr val="bg2">
              <a:lumMod val="75000"/>
              <a:alpha val="50196"/>
            </a:schemeClr>
          </a:solidFill>
          <a:ln w="19050">
            <a:noFill/>
            <a:miter lim="800000"/>
            <a:headEnd/>
            <a:tailEnd/>
          </a:ln>
          <a:extLst/>
        </p:spPr>
        <p:txBody>
          <a:bodyPr rot="0" vert="horz" wrap="square" lIns="91440" tIns="45720" rIns="91440" bIns="45720" anchor="ctr" anchorCtr="0" upright="1">
            <a:noAutofit/>
          </a:bodyPr>
          <a:lstStyle/>
          <a:p>
            <a:endParaRPr lang="en-US"/>
          </a:p>
        </p:txBody>
      </p:sp>
      <p:sp>
        <p:nvSpPr>
          <p:cNvPr id="18" name="Rectangle 17"/>
          <p:cNvSpPr>
            <a:spLocks noChangeArrowheads="1"/>
          </p:cNvSpPr>
          <p:nvPr/>
        </p:nvSpPr>
        <p:spPr bwMode="auto">
          <a:xfrm flipH="1">
            <a:off x="969114" y="2898949"/>
            <a:ext cx="982985" cy="941427"/>
          </a:xfrm>
          <a:prstGeom prst="rect">
            <a:avLst/>
          </a:prstGeom>
          <a:solidFill>
            <a:srgbClr val="95B3D7">
              <a:alpha val="80000"/>
            </a:srgbClr>
          </a:solidFill>
          <a:ln w="19050">
            <a:noFill/>
            <a:miter lim="800000"/>
            <a:headEnd/>
            <a:tailEnd/>
          </a:ln>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453" y="4871114"/>
            <a:ext cx="981075" cy="99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Parallelogram 19"/>
          <p:cNvSpPr/>
          <p:nvPr/>
        </p:nvSpPr>
        <p:spPr>
          <a:xfrm flipV="1">
            <a:off x="2107370" y="2285046"/>
            <a:ext cx="6791325" cy="85725"/>
          </a:xfrm>
          <a:prstGeom prst="parallelogram">
            <a:avLst/>
          </a:prstGeom>
          <a:solidFill>
            <a:schemeClr val="accent1">
              <a:lumMod val="75000"/>
              <a:alpha val="80000"/>
            </a:schemeClr>
          </a:solidFill>
          <a:ln>
            <a:noFill/>
          </a:ln>
          <a:effectLst>
            <a:reflection stA="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p:cNvSpPr>
            <a:spLocks noChangeArrowheads="1"/>
          </p:cNvSpPr>
          <p:nvPr/>
        </p:nvSpPr>
        <p:spPr bwMode="auto">
          <a:xfrm flipH="1">
            <a:off x="989965" y="-28575"/>
            <a:ext cx="991870" cy="963295"/>
          </a:xfrm>
          <a:prstGeom prst="rect">
            <a:avLst/>
          </a:prstGeom>
          <a:solidFill>
            <a:srgbClr val="C0504D"/>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US" sz="2600" dirty="0">
                <a:solidFill>
                  <a:srgbClr val="FFFFFF"/>
                </a:solidFill>
                <a:effectLst/>
                <a:latin typeface="Calibri"/>
                <a:ea typeface="Calibri"/>
                <a:cs typeface="Times New Roman"/>
              </a:rPr>
              <a:t>2017</a:t>
            </a:r>
            <a:endParaRPr lang="en-US" sz="1100" dirty="0">
              <a:effectLst/>
              <a:latin typeface="Calibri"/>
              <a:ea typeface="Calibri"/>
              <a:cs typeface="Times New Roman"/>
            </a:endParaRPr>
          </a:p>
        </p:txBody>
      </p:sp>
      <p:pic>
        <p:nvPicPr>
          <p:cNvPr id="23" name="Picture 22"/>
          <p:cNvPicPr/>
          <p:nvPr/>
        </p:nvPicPr>
        <p:blipFill>
          <a:blip r:embed="rId9" cstate="print">
            <a:extLst>
              <a:ext uri="{28A0092B-C50C-407E-A947-70E740481C1C}">
                <a14:useLocalDpi xmlns:a14="http://schemas.microsoft.com/office/drawing/2010/main" val="0"/>
              </a:ext>
            </a:extLst>
          </a:blip>
          <a:stretch>
            <a:fillRect/>
          </a:stretch>
        </p:blipFill>
        <p:spPr>
          <a:xfrm>
            <a:off x="-103504" y="6364924"/>
            <a:ext cx="2113280" cy="550226"/>
          </a:xfrm>
          <a:prstGeom prst="rect">
            <a:avLst/>
          </a:prstGeom>
        </p:spPr>
      </p:pic>
      <p:pic>
        <p:nvPicPr>
          <p:cNvPr id="24" name="Picture 23"/>
          <p:cNvPicPr/>
          <p:nvPr/>
        </p:nvPicPr>
        <p:blipFill rotWithShape="1">
          <a:blip r:embed="rId10" cstate="print">
            <a:extLst>
              <a:ext uri="{28A0092B-C50C-407E-A947-70E740481C1C}">
                <a14:useLocalDpi xmlns:a14="http://schemas.microsoft.com/office/drawing/2010/main" val="0"/>
              </a:ext>
            </a:extLst>
          </a:blip>
          <a:srcRect b="-3125"/>
          <a:stretch/>
        </p:blipFill>
        <p:spPr bwMode="auto">
          <a:xfrm>
            <a:off x="0" y="2894249"/>
            <a:ext cx="984738" cy="989440"/>
          </a:xfrm>
          <a:prstGeom prst="rect">
            <a:avLst/>
          </a:prstGeom>
          <a:noFill/>
          <a:ln>
            <a:noFill/>
          </a:ln>
          <a:extLst>
            <a:ext uri="{53640926-AAD7-44D8-BBD7-CCE9431645EC}">
              <a14:shadowObscured xmlns:a14="http://schemas.microsoft.com/office/drawing/2010/main"/>
            </a:ext>
          </a:extLst>
        </p:spPr>
      </p:pic>
      <p:cxnSp>
        <p:nvCxnSpPr>
          <p:cNvPr id="19" name="Straight Connector 18"/>
          <p:cNvCxnSpPr/>
          <p:nvPr/>
        </p:nvCxnSpPr>
        <p:spPr>
          <a:xfrm flipH="1">
            <a:off x="1940181" y="-30696"/>
            <a:ext cx="48008" cy="6888696"/>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4" name="Picture 2" descr="http://www.safewaydriving.com/wp-content/uploads/2015/01/Serious-Driver-Trainin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9632" y="3983622"/>
            <a:ext cx="4046799" cy="2697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74426" y="6194896"/>
            <a:ext cx="1360714" cy="54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01-Projects\08 - ANSTSE\Logos and Templates\Logo 1 w tag nam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1548" y="6287571"/>
            <a:ext cx="1355497" cy="45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5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Novice Teen Driver Education and Training Administrative Standards</a:t>
            </a:r>
          </a:p>
        </p:txBody>
      </p:sp>
      <p:sp>
        <p:nvSpPr>
          <p:cNvPr id="3" name="Content Placeholder 2"/>
          <p:cNvSpPr>
            <a:spLocks noGrp="1"/>
          </p:cNvSpPr>
          <p:nvPr>
            <p:ph idx="1"/>
          </p:nvPr>
        </p:nvSpPr>
        <p:spPr>
          <a:xfrm>
            <a:off x="1371600" y="2177972"/>
            <a:ext cx="7315199" cy="3908735"/>
          </a:xfrm>
        </p:spPr>
        <p:txBody>
          <a:bodyPr>
            <a:normAutofit/>
          </a:bodyPr>
          <a:lstStyle/>
          <a:p>
            <a:pPr marL="0" lvl="0" indent="0" eaLnBrk="0" fontAlgn="base" hangingPunct="0">
              <a:spcAft>
                <a:spcPct val="0"/>
              </a:spcAft>
              <a:buNone/>
              <a:defRPr/>
            </a:pPr>
            <a:r>
              <a:rPr lang="en-US" sz="3000" kern="0" dirty="0">
                <a:solidFill>
                  <a:srgbClr val="000000"/>
                </a:solidFill>
              </a:rPr>
              <a:t>A few highlights of the                                          revisions include:</a:t>
            </a:r>
          </a:p>
          <a:p>
            <a:pPr marL="514350" lvl="0" indent="-514350" eaLnBrk="0" fontAlgn="base" hangingPunct="0">
              <a:spcAft>
                <a:spcPct val="0"/>
              </a:spcAft>
              <a:buFont typeface="+mj-lt"/>
              <a:buAutoNum type="alphaUcPeriod"/>
              <a:defRPr/>
            </a:pPr>
            <a:r>
              <a:rPr lang="en-US" sz="3000" kern="0" dirty="0">
                <a:solidFill>
                  <a:srgbClr val="000000"/>
                </a:solidFill>
              </a:rPr>
              <a:t>Content Standards </a:t>
            </a:r>
            <a:br>
              <a:rPr lang="en-US" sz="3000" kern="0" dirty="0">
                <a:solidFill>
                  <a:srgbClr val="000000"/>
                </a:solidFill>
              </a:rPr>
            </a:br>
            <a:r>
              <a:rPr lang="en-US" sz="3000" kern="0" dirty="0">
                <a:solidFill>
                  <a:srgbClr val="000000"/>
                </a:solidFill>
              </a:rPr>
              <a:t>(ADTSEA &amp; DSAA)</a:t>
            </a:r>
          </a:p>
          <a:p>
            <a:pPr marL="514350" lvl="0" indent="-514350" eaLnBrk="0" fontAlgn="base" hangingPunct="0">
              <a:spcAft>
                <a:spcPct val="0"/>
              </a:spcAft>
              <a:buFont typeface="+mj-lt"/>
              <a:buAutoNum type="alphaUcPeriod"/>
              <a:defRPr/>
            </a:pPr>
            <a:r>
              <a:rPr lang="en-US" sz="3000" kern="0" dirty="0">
                <a:solidFill>
                  <a:srgbClr val="000000"/>
                </a:solidFill>
              </a:rPr>
              <a:t>Delivery Standards </a:t>
            </a:r>
          </a:p>
          <a:p>
            <a:pPr marL="514350" lvl="0" indent="-514350" eaLnBrk="0" fontAlgn="base" hangingPunct="0">
              <a:spcAft>
                <a:spcPct val="0"/>
              </a:spcAft>
              <a:buFont typeface="+mj-lt"/>
              <a:buAutoNum type="alphaUcPeriod"/>
              <a:defRPr/>
            </a:pPr>
            <a:r>
              <a:rPr lang="en-US" sz="3000" kern="0" dirty="0">
                <a:solidFill>
                  <a:srgbClr val="000000"/>
                </a:solidFill>
              </a:rPr>
              <a:t>Online Delivery Standards</a:t>
            </a:r>
          </a:p>
          <a:p>
            <a:pPr marL="514350" lvl="0" indent="-514350" eaLnBrk="0" fontAlgn="base" hangingPunct="0">
              <a:spcAft>
                <a:spcPct val="0"/>
              </a:spcAft>
              <a:buFont typeface="+mj-lt"/>
              <a:buAutoNum type="alphaUcPeriod"/>
              <a:defRPr/>
            </a:pPr>
            <a:r>
              <a:rPr lang="en-US" sz="3000" kern="0" dirty="0">
                <a:solidFill>
                  <a:srgbClr val="000000"/>
                </a:solidFill>
              </a:rPr>
              <a:t>Instructor Training Standards</a:t>
            </a:r>
            <a:endParaRPr lang="en-US" dirty="0"/>
          </a:p>
        </p:txBody>
      </p:sp>
      <p:pic>
        <p:nvPicPr>
          <p:cNvPr id="2050" name="Picture 2" descr="H:\01-Projects\08 - ANSTSE\Website\Home\001 NTDETAS Cover 20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997" y="2177972"/>
            <a:ext cx="2491882" cy="322413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358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Novice Teen Driver Education and Training Administrative Standards</a:t>
            </a:r>
          </a:p>
        </p:txBody>
      </p:sp>
      <p:pic>
        <p:nvPicPr>
          <p:cNvPr id="4" name="Picture 3" descr="001 - 2017 NTDETAS FINAL DRAFT 2-1-17.docx - Microsoft Word"/>
          <p:cNvPicPr>
            <a:picLocks noChangeAspect="1"/>
          </p:cNvPicPr>
          <p:nvPr/>
        </p:nvPicPr>
        <p:blipFill rotWithShape="1">
          <a:blip r:embed="rId3">
            <a:extLst>
              <a:ext uri="{28A0092B-C50C-407E-A947-70E740481C1C}">
                <a14:useLocalDpi xmlns:a14="http://schemas.microsoft.com/office/drawing/2010/main" val="0"/>
              </a:ext>
            </a:extLst>
          </a:blip>
          <a:srcRect l="15000" t="30398" r="16315" b="19395"/>
          <a:stretch/>
        </p:blipFill>
        <p:spPr>
          <a:xfrm>
            <a:off x="1371599" y="1912556"/>
            <a:ext cx="7658101" cy="3032888"/>
          </a:xfrm>
          <a:prstGeom prst="rect">
            <a:avLst/>
          </a:prstGeom>
        </p:spPr>
      </p:pic>
    </p:spTree>
    <p:extLst>
      <p:ext uri="{BB962C8B-B14F-4D97-AF65-F5344CB8AC3E}">
        <p14:creationId xmlns:p14="http://schemas.microsoft.com/office/powerpoint/2010/main" val="274954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Content Standards</a:t>
            </a:r>
          </a:p>
        </p:txBody>
      </p:sp>
      <p:sp>
        <p:nvSpPr>
          <p:cNvPr id="3" name="Content Placeholder 2"/>
          <p:cNvSpPr>
            <a:spLocks noGrp="1"/>
          </p:cNvSpPr>
          <p:nvPr>
            <p:ph idx="1"/>
          </p:nvPr>
        </p:nvSpPr>
        <p:spPr>
          <a:xfrm>
            <a:off x="1371600" y="1600200"/>
            <a:ext cx="5075929" cy="4599878"/>
          </a:xfrm>
        </p:spPr>
        <p:txBody>
          <a:bodyPr>
            <a:normAutofit/>
          </a:bodyPr>
          <a:lstStyle/>
          <a:p>
            <a:pPr marL="0" indent="0">
              <a:buNone/>
            </a:pPr>
            <a:r>
              <a:rPr lang="en-US" altLang="en-US" dirty="0"/>
              <a:t>Two documents: </a:t>
            </a:r>
          </a:p>
          <a:p>
            <a:r>
              <a:rPr lang="en-US" altLang="en-US" dirty="0"/>
              <a:t>ADTSEA Curriculum Standards </a:t>
            </a:r>
          </a:p>
          <a:p>
            <a:r>
              <a:rPr lang="en-US" altLang="en-US" dirty="0"/>
              <a:t>DSAA Content Standards </a:t>
            </a:r>
          </a:p>
          <a:p>
            <a:pPr marL="0" indent="0">
              <a:buNone/>
            </a:pPr>
            <a:endParaRPr lang="en-US" altLang="en-US" sz="1200" dirty="0"/>
          </a:p>
          <a:p>
            <a:pPr marL="0" indent="0">
              <a:buNone/>
            </a:pPr>
            <a:r>
              <a:rPr lang="en-US" altLang="en-US" dirty="0"/>
              <a:t>Model standards for:</a:t>
            </a:r>
          </a:p>
          <a:p>
            <a:pPr>
              <a:buFontTx/>
              <a:buChar char="-"/>
            </a:pPr>
            <a:r>
              <a:rPr lang="en-US" altLang="en-US" dirty="0"/>
              <a:t>Curricula, and</a:t>
            </a:r>
          </a:p>
          <a:p>
            <a:pPr>
              <a:buFontTx/>
              <a:buChar char="-"/>
            </a:pPr>
            <a:r>
              <a:rPr lang="en-US" altLang="en-US" dirty="0"/>
              <a:t>Other teaching materials.</a:t>
            </a:r>
          </a:p>
          <a:p>
            <a:pPr marL="0" indent="0">
              <a:buNone/>
            </a:pPr>
            <a:endParaRPr lang="en-US" altLang="en-US" dirty="0"/>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268" r="24691" b="20325"/>
          <a:stretch/>
        </p:blipFill>
        <p:spPr>
          <a:xfrm>
            <a:off x="6257958" y="3691358"/>
            <a:ext cx="2562656" cy="2508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5719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Delivery Standards</a:t>
            </a:r>
          </a:p>
        </p:txBody>
      </p:sp>
      <p:sp>
        <p:nvSpPr>
          <p:cNvPr id="3" name="Content Placeholder 2"/>
          <p:cNvSpPr>
            <a:spLocks noGrp="1"/>
          </p:cNvSpPr>
          <p:nvPr>
            <p:ph idx="1"/>
          </p:nvPr>
        </p:nvSpPr>
        <p:spPr>
          <a:xfrm>
            <a:off x="1440611" y="1633654"/>
            <a:ext cx="7703389" cy="4766733"/>
          </a:xfrm>
        </p:spPr>
        <p:txBody>
          <a:bodyPr>
            <a:normAutofit/>
          </a:bodyPr>
          <a:lstStyle/>
          <a:p>
            <a:pPr marL="0" indent="0">
              <a:buNone/>
            </a:pPr>
            <a:r>
              <a:rPr lang="en-US" altLang="en-US" dirty="0"/>
              <a:t>Minimum guidelines on topics including:</a:t>
            </a:r>
          </a:p>
          <a:p>
            <a:pPr marL="2916238" lvl="1" indent="-346075">
              <a:tabLst>
                <a:tab pos="2916238" algn="l"/>
              </a:tabLst>
            </a:pPr>
            <a:r>
              <a:rPr lang="en-US" altLang="en-US" sz="2600" dirty="0"/>
              <a:t>Concurrent and integrated instruction</a:t>
            </a:r>
          </a:p>
          <a:p>
            <a:pPr marL="2916238" lvl="1" indent="-346075">
              <a:tabLst>
                <a:tab pos="2916238" algn="l"/>
              </a:tabLst>
            </a:pPr>
            <a:r>
              <a:rPr lang="en-US" altLang="en-US" sz="2600" dirty="0"/>
              <a:t>Classroom &amp; BTW time periods </a:t>
            </a:r>
          </a:p>
          <a:p>
            <a:pPr marL="2916238" lvl="1" indent="-346075">
              <a:tabLst>
                <a:tab pos="2916238" algn="l"/>
              </a:tabLst>
            </a:pPr>
            <a:r>
              <a:rPr lang="en-US" altLang="en-US" sz="2600" dirty="0"/>
              <a:t>Student-instructor ratio</a:t>
            </a:r>
          </a:p>
          <a:p>
            <a:pPr marL="2916238" lvl="1" indent="-346075">
              <a:tabLst>
                <a:tab pos="2916238" algn="l"/>
              </a:tabLst>
            </a:pPr>
            <a:r>
              <a:rPr lang="en-US" altLang="en-US" sz="2600" dirty="0"/>
              <a:t>Requirements: Classrooms &amp; training vehicles</a:t>
            </a:r>
          </a:p>
          <a:p>
            <a:pPr marL="2916238" lvl="1" indent="-346075">
              <a:tabLst>
                <a:tab pos="2916238" algn="l"/>
              </a:tabLst>
            </a:pPr>
            <a:r>
              <a:rPr lang="en-US" altLang="en-US" sz="2600" dirty="0"/>
              <a:t>Use of simulation, driving range, and computer-based learning</a:t>
            </a:r>
          </a:p>
          <a:p>
            <a:endParaRPr lang="en-US" altLang="en-US" dirty="0"/>
          </a:p>
          <a:p>
            <a:endParaRPr lang="en-US" altLang="en-US" dirty="0"/>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38" y="2398144"/>
            <a:ext cx="2534115" cy="3378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6596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Online Delivery Standards</a:t>
            </a:r>
          </a:p>
        </p:txBody>
      </p:sp>
      <p:sp>
        <p:nvSpPr>
          <p:cNvPr id="3" name="Content Placeholder 2"/>
          <p:cNvSpPr>
            <a:spLocks noGrp="1"/>
          </p:cNvSpPr>
          <p:nvPr>
            <p:ph idx="1"/>
          </p:nvPr>
        </p:nvSpPr>
        <p:spPr>
          <a:xfrm>
            <a:off x="1371600" y="1566746"/>
            <a:ext cx="7315199" cy="4525963"/>
          </a:xfrm>
        </p:spPr>
        <p:txBody>
          <a:bodyPr/>
          <a:lstStyle/>
          <a:p>
            <a:pPr marL="0" indent="0" algn="ctr">
              <a:buNone/>
            </a:pPr>
            <a:r>
              <a:rPr lang="en-US" altLang="en-US" dirty="0"/>
              <a:t>To improve the quality of online driver education programs nationwide</a:t>
            </a:r>
          </a:p>
          <a:p>
            <a:endParaRPr lang="en-US" altLang="en-US" dirty="0"/>
          </a:p>
          <a:p>
            <a:endParaRPr lang="en-US" dirty="0"/>
          </a:p>
        </p:txBody>
      </p:sp>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679" t="32636" r="26308" b="402"/>
          <a:stretch/>
        </p:blipFill>
        <p:spPr>
          <a:xfrm>
            <a:off x="3144643" y="2694837"/>
            <a:ext cx="3769112" cy="3531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52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Online Delivery Standards</a:t>
            </a:r>
            <a:endParaRPr lang="en-US" sz="3100" dirty="0"/>
          </a:p>
        </p:txBody>
      </p:sp>
      <p:sp>
        <p:nvSpPr>
          <p:cNvPr id="3" name="Content Placeholder 2"/>
          <p:cNvSpPr>
            <a:spLocks noGrp="1"/>
          </p:cNvSpPr>
          <p:nvPr>
            <p:ph idx="1"/>
          </p:nvPr>
        </p:nvSpPr>
        <p:spPr>
          <a:xfrm>
            <a:off x="1381124" y="2041505"/>
            <a:ext cx="3247882" cy="3556405"/>
          </a:xfrm>
        </p:spPr>
        <p:txBody>
          <a:bodyPr>
            <a:normAutofit/>
          </a:bodyPr>
          <a:lstStyle/>
          <a:p>
            <a:r>
              <a:rPr lang="en-US" altLang="en-US" dirty="0"/>
              <a:t>Includes guidelines on:</a:t>
            </a:r>
          </a:p>
          <a:p>
            <a:pPr lvl="1"/>
            <a:r>
              <a:rPr lang="en-US" altLang="en-US" dirty="0"/>
              <a:t>Instructional design</a:t>
            </a:r>
          </a:p>
          <a:p>
            <a:pPr lvl="1"/>
            <a:r>
              <a:rPr lang="en-US" altLang="en-US" dirty="0"/>
              <a:t>Structural design</a:t>
            </a:r>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8" descr="C:\Users\Brett\AppData\Local\Microsoft\Windows\Temporary Internet Files\Content.IE5\9M45IZOO\tablet-zte-7-polegadas-Brasi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034" y="2222959"/>
            <a:ext cx="4499933" cy="337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62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361" y="274638"/>
            <a:ext cx="7875639" cy="1143000"/>
          </a:xfrm>
        </p:spPr>
        <p:txBody>
          <a:bodyPr>
            <a:normAutofit fontScale="90000"/>
          </a:bodyPr>
          <a:lstStyle/>
          <a:p>
            <a:r>
              <a:rPr lang="en-US" dirty="0"/>
              <a:t>C. Online Delivery Standards, </a:t>
            </a:r>
            <a:r>
              <a:rPr lang="en-US" dirty="0" smtClean="0"/>
              <a:t>cont.</a:t>
            </a:r>
            <a:endParaRPr lang="en-US" dirty="0"/>
          </a:p>
        </p:txBody>
      </p:sp>
      <p:sp>
        <p:nvSpPr>
          <p:cNvPr id="3" name="Content Placeholder 2"/>
          <p:cNvSpPr>
            <a:spLocks noGrp="1"/>
          </p:cNvSpPr>
          <p:nvPr>
            <p:ph idx="1"/>
          </p:nvPr>
        </p:nvSpPr>
        <p:spPr>
          <a:xfrm>
            <a:off x="1377221" y="2013628"/>
            <a:ext cx="4059044" cy="4308514"/>
          </a:xfrm>
        </p:spPr>
        <p:txBody>
          <a:bodyPr>
            <a:normAutofit/>
          </a:bodyPr>
          <a:lstStyle/>
          <a:p>
            <a:pPr lvl="1"/>
            <a:r>
              <a:rPr lang="en-US" altLang="en-US" dirty="0"/>
              <a:t>Evaluation/testing/</a:t>
            </a:r>
            <a:br>
              <a:rPr lang="en-US" altLang="en-US" dirty="0"/>
            </a:br>
            <a:r>
              <a:rPr lang="en-US" altLang="en-US" dirty="0"/>
              <a:t>assessment</a:t>
            </a:r>
          </a:p>
          <a:p>
            <a:pPr lvl="1"/>
            <a:r>
              <a:rPr lang="en-US" altLang="en-US" dirty="0"/>
              <a:t>Technological design and capabilities</a:t>
            </a:r>
          </a:p>
          <a:p>
            <a:pPr lvl="1"/>
            <a:r>
              <a:rPr lang="en-US" altLang="en-US" dirty="0"/>
              <a:t>Legal requirements</a:t>
            </a:r>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9146" t="28130"/>
          <a:stretch/>
        </p:blipFill>
        <p:spPr>
          <a:xfrm>
            <a:off x="5568645" y="2033237"/>
            <a:ext cx="3575355" cy="3166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5809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Instructor Qualification Standards</a:t>
            </a:r>
          </a:p>
        </p:txBody>
      </p:sp>
      <p:sp>
        <p:nvSpPr>
          <p:cNvPr id="3" name="Content Placeholder 2"/>
          <p:cNvSpPr>
            <a:spLocks noGrp="1"/>
          </p:cNvSpPr>
          <p:nvPr>
            <p:ph idx="1"/>
          </p:nvPr>
        </p:nvSpPr>
        <p:spPr/>
        <p:txBody>
          <a:bodyPr>
            <a:normAutofit/>
          </a:bodyPr>
          <a:lstStyle/>
          <a:p>
            <a:r>
              <a:rPr lang="en-US" sz="2900" dirty="0"/>
              <a:t>Proper instructor training is paramount</a:t>
            </a:r>
          </a:p>
          <a:p>
            <a:r>
              <a:rPr lang="en-US" sz="2900" dirty="0"/>
              <a:t>Teaching theory and practice- the focal point</a:t>
            </a:r>
          </a:p>
          <a:p>
            <a:r>
              <a:rPr lang="en-US" sz="2900" dirty="0"/>
              <a:t>Ample time for training</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0840"/>
          <a:stretch/>
        </p:blipFill>
        <p:spPr>
          <a:xfrm>
            <a:off x="2268023" y="3452997"/>
            <a:ext cx="5797804" cy="2673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0836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Instructor Qualification Standards</a:t>
            </a:r>
          </a:p>
        </p:txBody>
      </p:sp>
      <p:sp>
        <p:nvSpPr>
          <p:cNvPr id="3" name="Content Placeholder 2"/>
          <p:cNvSpPr>
            <a:spLocks noGrp="1"/>
          </p:cNvSpPr>
          <p:nvPr>
            <p:ph idx="1"/>
          </p:nvPr>
        </p:nvSpPr>
        <p:spPr>
          <a:xfrm>
            <a:off x="1371601" y="1600200"/>
            <a:ext cx="5207620" cy="4525963"/>
          </a:xfrm>
        </p:spPr>
        <p:txBody>
          <a:bodyPr>
            <a:normAutofit lnSpcReduction="10000"/>
          </a:bodyPr>
          <a:lstStyle/>
          <a:p>
            <a:r>
              <a:rPr lang="en-US" dirty="0"/>
              <a:t>Prerequisites and entry-level assessments</a:t>
            </a:r>
          </a:p>
          <a:p>
            <a:r>
              <a:rPr lang="en-US" dirty="0"/>
              <a:t>Training of instructors:</a:t>
            </a:r>
          </a:p>
          <a:p>
            <a:pPr lvl="1"/>
            <a:r>
              <a:rPr lang="en-US" dirty="0"/>
              <a:t>course detailing information from State approved driver education curricula</a:t>
            </a:r>
          </a:p>
          <a:p>
            <a:pPr lvl="1"/>
            <a:r>
              <a:rPr lang="en-US" dirty="0"/>
              <a:t>course in teaching and learning theories</a:t>
            </a:r>
          </a:p>
          <a:p>
            <a:pPr lvl="1"/>
            <a:r>
              <a:rPr lang="en-US" dirty="0"/>
              <a:t>deliver practice teaching assignments</a:t>
            </a:r>
          </a:p>
          <a:p>
            <a:pPr lvl="1"/>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033"/>
          <a:stretch/>
        </p:blipFill>
        <p:spPr>
          <a:xfrm>
            <a:off x="6411950" y="1941745"/>
            <a:ext cx="2520175" cy="4001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312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Instructor Qualification Standards</a:t>
            </a:r>
          </a:p>
        </p:txBody>
      </p:sp>
      <p:sp>
        <p:nvSpPr>
          <p:cNvPr id="3" name="Content Placeholder 2"/>
          <p:cNvSpPr>
            <a:spLocks noGrp="1"/>
          </p:cNvSpPr>
          <p:nvPr>
            <p:ph idx="1"/>
          </p:nvPr>
        </p:nvSpPr>
        <p:spPr>
          <a:xfrm>
            <a:off x="936702" y="1600200"/>
            <a:ext cx="8207298" cy="4525963"/>
          </a:xfrm>
        </p:spPr>
        <p:txBody>
          <a:bodyPr>
            <a:normAutofit/>
          </a:bodyPr>
          <a:lstStyle/>
          <a:p>
            <a:pPr lvl="1"/>
            <a:r>
              <a:rPr lang="en-US" dirty="0"/>
              <a:t>Having candidates teach with an experienced mentor or complete a student teaching practicum </a:t>
            </a:r>
          </a:p>
          <a:p>
            <a:pPr lvl="1"/>
            <a:r>
              <a:rPr lang="en-US" dirty="0"/>
              <a:t>Pass exit assessments</a:t>
            </a:r>
          </a:p>
          <a:p>
            <a:pPr lvl="1"/>
            <a:r>
              <a:rPr lang="en-US" dirty="0"/>
              <a:t>Require ongoing training </a:t>
            </a:r>
            <a:br>
              <a:rPr lang="en-US" dirty="0"/>
            </a:br>
            <a:r>
              <a:rPr lang="en-US" dirty="0"/>
              <a:t>and recertification</a:t>
            </a:r>
          </a:p>
          <a:p>
            <a:pPr lvl="1"/>
            <a:endParaRPr lang="en-US" dirty="0"/>
          </a:p>
          <a:p>
            <a:pPr lvl="1"/>
            <a:endParaRPr lang="en-US" dirty="0"/>
          </a:p>
        </p:txBody>
      </p:sp>
      <p:pic>
        <p:nvPicPr>
          <p:cNvPr id="2053" name="Picture 5" descr="C:\Users\Brett\AppData\Local\Microsoft\Windows\Temporary Internet Files\Content.IE5\X5597IDR\운전면허필기시험기출문제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528" y="3634879"/>
            <a:ext cx="3562638" cy="2673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54703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Topics</a:t>
            </a:r>
          </a:p>
        </p:txBody>
      </p:sp>
      <p:sp>
        <p:nvSpPr>
          <p:cNvPr id="3" name="Content Placeholder 2"/>
          <p:cNvSpPr>
            <a:spLocks noGrp="1"/>
          </p:cNvSpPr>
          <p:nvPr>
            <p:ph idx="1"/>
          </p:nvPr>
        </p:nvSpPr>
        <p:spPr>
          <a:xfrm>
            <a:off x="1371600" y="1662543"/>
            <a:ext cx="7672039" cy="4527395"/>
          </a:xfrm>
        </p:spPr>
        <p:txBody>
          <a:bodyPr>
            <a:normAutofit fontScale="85000" lnSpcReduction="20000"/>
          </a:bodyPr>
          <a:lstStyle/>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The Stakeholder Association- ANSTSE</a:t>
            </a:r>
          </a:p>
          <a:p>
            <a:pPr marL="0" indent="0">
              <a:spcBef>
                <a:spcPct val="0"/>
              </a:spcBef>
              <a:spcAft>
                <a:spcPts val="200"/>
              </a:spcAft>
              <a:buNone/>
            </a:pPr>
            <a:endParaRPr lang="en-US" altLang="en-US" dirty="0"/>
          </a:p>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NHTSA’s Support for Driver Education</a:t>
            </a:r>
          </a:p>
          <a:p>
            <a:pPr marL="0" indent="0">
              <a:spcBef>
                <a:spcPct val="0"/>
              </a:spcBef>
              <a:spcAft>
                <a:spcPts val="200"/>
              </a:spcAft>
              <a:buNone/>
            </a:pPr>
            <a:endParaRPr lang="en-US" altLang="en-US" dirty="0"/>
          </a:p>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The </a:t>
            </a:r>
            <a:r>
              <a:rPr lang="en-US" altLang="en-US" i="1" dirty="0"/>
              <a:t>Novice Teen Driver Education and </a:t>
            </a:r>
          </a:p>
          <a:p>
            <a:pPr marL="0" indent="0">
              <a:spcBef>
                <a:spcPct val="0"/>
              </a:spcBef>
              <a:spcAft>
                <a:spcPts val="200"/>
              </a:spcAft>
              <a:buNone/>
            </a:pPr>
            <a:r>
              <a:rPr lang="en-US" altLang="en-US" i="1" dirty="0"/>
              <a:t>     Training  Administrative Standard</a:t>
            </a:r>
            <a:r>
              <a:rPr lang="en-US" altLang="en-US" dirty="0"/>
              <a:t>s (NTDETAS) </a:t>
            </a:r>
          </a:p>
          <a:p>
            <a:pPr marL="0" indent="0">
              <a:spcBef>
                <a:spcPct val="0"/>
              </a:spcBef>
              <a:spcAft>
                <a:spcPts val="200"/>
              </a:spcAft>
              <a:buNone/>
            </a:pPr>
            <a:endParaRPr lang="en-US" altLang="en-US" dirty="0"/>
          </a:p>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Instructor Training Curriculum/System </a:t>
            </a:r>
          </a:p>
          <a:p>
            <a:pPr marL="0" indent="0">
              <a:spcBef>
                <a:spcPct val="0"/>
              </a:spcBef>
              <a:spcAft>
                <a:spcPts val="200"/>
              </a:spcAft>
              <a:buNone/>
            </a:pPr>
            <a:endParaRPr lang="en-US" altLang="en-US" dirty="0"/>
          </a:p>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Technical Assistance</a:t>
            </a:r>
          </a:p>
          <a:p>
            <a:pPr marL="0" indent="0">
              <a:spcBef>
                <a:spcPct val="0"/>
              </a:spcBef>
              <a:spcAft>
                <a:spcPts val="200"/>
              </a:spcAft>
              <a:buNone/>
            </a:pPr>
            <a:endParaRPr lang="en-US" altLang="en-US" dirty="0"/>
          </a:p>
          <a:p>
            <a:pPr marL="0" indent="0">
              <a:spcBef>
                <a:spcPct val="0"/>
              </a:spcBef>
              <a:spcAft>
                <a:spcPts val="200"/>
              </a:spcAft>
              <a:buNone/>
            </a:pPr>
            <a:r>
              <a:rPr lang="en-US" altLang="en-US" dirty="0">
                <a:latin typeface="Times New Roman" panose="02020603050405020304" pitchFamily="18" charset="0"/>
                <a:cs typeface="Times New Roman" panose="02020603050405020304" pitchFamily="18" charset="0"/>
              </a:rPr>
              <a:t>■  </a:t>
            </a:r>
            <a:r>
              <a:rPr lang="en-US" altLang="en-US" dirty="0"/>
              <a:t>Taking Action</a:t>
            </a:r>
          </a:p>
          <a:p>
            <a:pPr marL="0" indent="0">
              <a:spcBef>
                <a:spcPct val="0"/>
              </a:spcBef>
              <a:spcAft>
                <a:spcPts val="300"/>
              </a:spcAft>
              <a:buNone/>
            </a:pPr>
            <a:endParaRPr lang="en-US" altLang="en-US" dirty="0"/>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22240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The Teaching Task</a:t>
            </a:r>
          </a:p>
        </p:txBody>
      </p:sp>
      <p:sp>
        <p:nvSpPr>
          <p:cNvPr id="3" name="Content Placeholder 2"/>
          <p:cNvSpPr>
            <a:spLocks noGrp="1"/>
          </p:cNvSpPr>
          <p:nvPr>
            <p:ph idx="1"/>
          </p:nvPr>
        </p:nvSpPr>
        <p:spPr>
          <a:xfrm>
            <a:off x="1371600" y="1600200"/>
            <a:ext cx="4616605" cy="4525963"/>
          </a:xfrm>
        </p:spPr>
        <p:txBody>
          <a:bodyPr>
            <a:normAutofit lnSpcReduction="10000"/>
          </a:bodyPr>
          <a:lstStyle/>
          <a:p>
            <a:r>
              <a:rPr lang="en-US" dirty="0"/>
              <a:t>Model curriculum consists of:</a:t>
            </a:r>
          </a:p>
          <a:p>
            <a:pPr lvl="1"/>
            <a:r>
              <a:rPr lang="en-US" dirty="0"/>
              <a:t>Part I: Fundamental Concepts of Teaching and Learning</a:t>
            </a:r>
          </a:p>
          <a:p>
            <a:pPr lvl="1"/>
            <a:r>
              <a:rPr lang="en-US" dirty="0"/>
              <a:t>Part II: Classroom Teaching and Learning Theories</a:t>
            </a:r>
          </a:p>
          <a:p>
            <a:pPr lvl="1"/>
            <a:r>
              <a:rPr lang="en-US" dirty="0"/>
              <a:t>Part III: BTW Teaching and Learning Theories</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3074" name="Picture 2" descr="http://www.adtsea.org/e-Newsletters/Images/Pol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155" y="3598632"/>
            <a:ext cx="3438339" cy="2289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12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The Teaching Task</a:t>
            </a:r>
          </a:p>
        </p:txBody>
      </p:sp>
      <p:sp>
        <p:nvSpPr>
          <p:cNvPr id="3" name="Content Placeholder 2"/>
          <p:cNvSpPr>
            <a:spLocks noGrp="1"/>
          </p:cNvSpPr>
          <p:nvPr>
            <p:ph idx="1"/>
          </p:nvPr>
        </p:nvSpPr>
        <p:spPr>
          <a:xfrm>
            <a:off x="1280267" y="1600200"/>
            <a:ext cx="4295343" cy="4762500"/>
          </a:xfrm>
        </p:spPr>
        <p:txBody>
          <a:bodyPr>
            <a:normAutofit fontScale="92500" lnSpcReduction="10000"/>
          </a:bodyPr>
          <a:lstStyle/>
          <a:p>
            <a:r>
              <a:rPr lang="en-US" dirty="0"/>
              <a:t>Includes Instructor’s Guide and Participant Workbook:</a:t>
            </a:r>
          </a:p>
          <a:p>
            <a:pPr lvl="1"/>
            <a:r>
              <a:rPr lang="en-US" dirty="0"/>
              <a:t>Lesson Plans with classroom and BTW activities</a:t>
            </a:r>
          </a:p>
          <a:p>
            <a:pPr lvl="1"/>
            <a:r>
              <a:rPr lang="en-US" dirty="0"/>
              <a:t>Slides </a:t>
            </a:r>
          </a:p>
          <a:p>
            <a:pPr lvl="1"/>
            <a:r>
              <a:rPr lang="en-US" dirty="0"/>
              <a:t>Videos for BTW part</a:t>
            </a:r>
          </a:p>
          <a:p>
            <a:pPr lvl="1"/>
            <a:r>
              <a:rPr lang="en-US" dirty="0"/>
              <a:t>Quizzes/Answer Sheets</a:t>
            </a:r>
          </a:p>
          <a:p>
            <a:pPr lvl="1"/>
            <a:r>
              <a:rPr lang="en-US" dirty="0"/>
              <a:t>Knowledge Tests/Answer </a:t>
            </a:r>
            <a:br>
              <a:rPr lang="en-US" dirty="0"/>
            </a:br>
            <a:r>
              <a:rPr lang="en-US" dirty="0"/>
              <a:t>Sheets</a:t>
            </a:r>
          </a:p>
        </p:txBody>
      </p:sp>
      <p:pic>
        <p:nvPicPr>
          <p:cNvPr id="4" name="Picture 3" descr="013 Module 4.pdf - Adobe Acrobat Standar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7974" y="2475571"/>
            <a:ext cx="3789909" cy="2472315"/>
          </a:xfrm>
          <a:prstGeom prst="rect">
            <a:avLst/>
          </a:prstGeom>
          <a:ln>
            <a:solidFill>
              <a:schemeClr val="tx1"/>
            </a:solidFill>
          </a:ln>
          <a:effectLst>
            <a:outerShdw blurRad="292100" dist="139700" dir="2700000" algn="tl" rotWithShape="0">
              <a:srgbClr val="333333">
                <a:alpha val="65000"/>
              </a:srgbClr>
            </a:outerShdw>
          </a:effec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9574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Stage 3: The Teaching Task</a:t>
            </a:r>
          </a:p>
        </p:txBody>
      </p:sp>
      <p:pic>
        <p:nvPicPr>
          <p:cNvPr id="4" name="Picture 3" descr="013 Module 4.pdf - Adobe Acrobat Standar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5340" y="1706137"/>
            <a:ext cx="6811889" cy="4443678"/>
          </a:xfrm>
          <a:prstGeom prst="rect">
            <a:avLst/>
          </a:prstGeom>
          <a:ln>
            <a:solidFill>
              <a:schemeClr val="tx1"/>
            </a:solidFill>
          </a:ln>
          <a:effectLst>
            <a:outerShdw blurRad="292100" dist="139700" dir="2700000" algn="tl" rotWithShape="0">
              <a:srgbClr val="333333">
                <a:alpha val="65000"/>
              </a:srgbClr>
            </a:outerShdw>
          </a:effec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58602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6940" y="189968"/>
            <a:ext cx="7877060" cy="1143000"/>
          </a:xfrm>
        </p:spPr>
        <p:txBody>
          <a:bodyPr>
            <a:normAutofit fontScale="90000"/>
          </a:bodyPr>
          <a:lstStyle/>
          <a:p>
            <a:r>
              <a:rPr lang="en-US" dirty="0" smtClean="0"/>
              <a:t>Stages for Instructor Preparation Program</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02046623"/>
              </p:ext>
            </p:extLst>
          </p:nvPr>
        </p:nvGraphicFramePr>
        <p:xfrm>
          <a:off x="1360879" y="1600200"/>
          <a:ext cx="768319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43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600"/>
              </a:spcAft>
            </a:pPr>
            <a:r>
              <a:rPr lang="en-US" dirty="0"/>
              <a:t>Each Stage is a critical component within the “System.” </a:t>
            </a:r>
          </a:p>
          <a:p>
            <a:pPr>
              <a:spcAft>
                <a:spcPts val="600"/>
              </a:spcAft>
            </a:pPr>
            <a:r>
              <a:rPr lang="en-US" dirty="0"/>
              <a:t>Altering or omitting a Stage within the “System” will drastically affect the quality of driver education instructors trained. </a:t>
            </a:r>
          </a:p>
          <a:p>
            <a:pPr>
              <a:spcAft>
                <a:spcPts val="600"/>
              </a:spcAft>
            </a:pPr>
            <a:r>
              <a:rPr lang="en-US" dirty="0"/>
              <a:t>Many of the Stages require course development by the State or program. </a:t>
            </a:r>
          </a:p>
          <a:p>
            <a:pPr>
              <a:spcAft>
                <a:spcPts val="600"/>
              </a:spcAft>
            </a:pPr>
            <a:r>
              <a:rPr lang="en-US" dirty="0"/>
              <a:t>ANSTSE has developed training resources to assist in conducting Stage III: The Teaching Task.</a:t>
            </a:r>
          </a:p>
        </p:txBody>
      </p:sp>
      <p:sp>
        <p:nvSpPr>
          <p:cNvPr id="3" name="Title 2"/>
          <p:cNvSpPr>
            <a:spLocks noGrp="1"/>
          </p:cNvSpPr>
          <p:nvPr>
            <p:ph type="title"/>
          </p:nvPr>
        </p:nvSpPr>
        <p:spPr>
          <a:xfrm>
            <a:off x="457200" y="173034"/>
            <a:ext cx="8686800" cy="1143000"/>
          </a:xfrm>
        </p:spPr>
        <p:txBody>
          <a:bodyPr>
            <a:normAutofit fontScale="90000"/>
          </a:bodyPr>
          <a:lstStyle/>
          <a:p>
            <a:r>
              <a:rPr lang="en-US" dirty="0"/>
              <a:t>Stages for Instructor Preparation Program</a:t>
            </a:r>
          </a:p>
        </p:txBody>
      </p:sp>
    </p:spTree>
    <p:extLst>
      <p:ext uri="{BB962C8B-B14F-4D97-AF65-F5344CB8AC3E}">
        <p14:creationId xmlns:p14="http://schemas.microsoft.com/office/powerpoint/2010/main" val="223167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en-US" dirty="0"/>
              <a:t>Will assist all state programs to offer quality driver education instructor training.</a:t>
            </a:r>
          </a:p>
          <a:p>
            <a:pPr>
              <a:spcAft>
                <a:spcPts val="600"/>
              </a:spcAft>
            </a:pPr>
            <a:r>
              <a:rPr lang="en-US" dirty="0"/>
              <a:t>Providing commercial, public and private schools with </a:t>
            </a:r>
            <a:r>
              <a:rPr lang="en-US" dirty="0" smtClean="0"/>
              <a:t>a powerful </a:t>
            </a:r>
            <a:r>
              <a:rPr lang="en-US" dirty="0"/>
              <a:t>new </a:t>
            </a:r>
            <a:r>
              <a:rPr lang="en-US" dirty="0" smtClean="0"/>
              <a:t>resource </a:t>
            </a:r>
            <a:r>
              <a:rPr lang="en-US" dirty="0"/>
              <a:t>for training </a:t>
            </a:r>
            <a:r>
              <a:rPr lang="en-US" dirty="0" smtClean="0"/>
              <a:t>driver </a:t>
            </a:r>
            <a:br>
              <a:rPr lang="en-US" dirty="0" smtClean="0"/>
            </a:br>
            <a:r>
              <a:rPr lang="en-US" dirty="0" smtClean="0"/>
              <a:t>education                                               </a:t>
            </a:r>
            <a:r>
              <a:rPr lang="en-US" dirty="0"/>
              <a:t>instructors. </a:t>
            </a:r>
          </a:p>
        </p:txBody>
      </p:sp>
      <p:sp>
        <p:nvSpPr>
          <p:cNvPr id="3" name="Title 2"/>
          <p:cNvSpPr>
            <a:spLocks noGrp="1"/>
          </p:cNvSpPr>
          <p:nvPr>
            <p:ph type="title"/>
          </p:nvPr>
        </p:nvSpPr>
        <p:spPr/>
        <p:txBody>
          <a:bodyPr>
            <a:normAutofit fontScale="90000"/>
          </a:bodyPr>
          <a:lstStyle/>
          <a:p>
            <a:r>
              <a:rPr lang="en-US" dirty="0"/>
              <a:t>Benefits of the Model Training Curriculum</a:t>
            </a:r>
          </a:p>
        </p:txBody>
      </p:sp>
      <p:pic>
        <p:nvPicPr>
          <p:cNvPr id="6" name="Picture 2" descr="H:\Pictures\CDL TtT\Classroom Teaching 6.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76813" y="4450813"/>
            <a:ext cx="2707024" cy="1806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Driver Education in Vehicle </a:t>
            </a:r>
            <a:r>
              <a:rPr lang="en-US" dirty="0"/>
              <a:t>Technology </a:t>
            </a:r>
            <a:r>
              <a:rPr lang="en-US" dirty="0" smtClean="0"/>
              <a:t> </a:t>
            </a:r>
            <a:endParaRPr lang="en-US" dirty="0"/>
          </a:p>
        </p:txBody>
      </p:sp>
      <p:sp>
        <p:nvSpPr>
          <p:cNvPr id="3" name="Content Placeholder 2"/>
          <p:cNvSpPr>
            <a:spLocks noGrp="1"/>
          </p:cNvSpPr>
          <p:nvPr>
            <p:ph idx="1"/>
          </p:nvPr>
        </p:nvSpPr>
        <p:spPr/>
        <p:txBody>
          <a:bodyPr/>
          <a:lstStyle/>
          <a:p>
            <a:r>
              <a:rPr lang="en-US" dirty="0" smtClean="0"/>
              <a:t>Driver knowledge and awareness low</a:t>
            </a:r>
          </a:p>
          <a:p>
            <a:r>
              <a:rPr lang="en-US" dirty="0" smtClean="0"/>
              <a:t>Driver education essential</a:t>
            </a:r>
          </a:p>
          <a:p>
            <a:r>
              <a:rPr lang="en-US" dirty="0" smtClean="0"/>
              <a:t>Continuing education to keep pace with new technologies </a:t>
            </a:r>
          </a:p>
          <a:p>
            <a:r>
              <a:rPr lang="en-US" dirty="0" smtClean="0"/>
              <a:t>Drivers need to remain engaged in the driving task </a:t>
            </a:r>
          </a:p>
          <a:p>
            <a:r>
              <a:rPr lang="en-US" dirty="0" smtClean="0"/>
              <a:t>Experienced drivers will also need to be trained </a:t>
            </a:r>
            <a:endParaRPr lang="en-US" dirty="0"/>
          </a:p>
        </p:txBody>
      </p:sp>
    </p:spTree>
    <p:extLst>
      <p:ext uri="{BB962C8B-B14F-4D97-AF65-F5344CB8AC3E}">
        <p14:creationId xmlns:p14="http://schemas.microsoft.com/office/powerpoint/2010/main" val="1742590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Projects Related to Autonomous Vehicles</a:t>
            </a:r>
            <a:endParaRPr lang="en-US" dirty="0"/>
          </a:p>
        </p:txBody>
      </p:sp>
      <p:sp>
        <p:nvSpPr>
          <p:cNvPr id="3" name="Content Placeholder 2"/>
          <p:cNvSpPr>
            <a:spLocks noGrp="1"/>
          </p:cNvSpPr>
          <p:nvPr>
            <p:ph idx="1"/>
          </p:nvPr>
        </p:nvSpPr>
        <p:spPr/>
        <p:txBody>
          <a:bodyPr>
            <a:normAutofit fontScale="92500"/>
          </a:bodyPr>
          <a:lstStyle/>
          <a:p>
            <a:r>
              <a:rPr lang="en-US" dirty="0" smtClean="0"/>
              <a:t>Educate </a:t>
            </a:r>
            <a:r>
              <a:rPr lang="en-US" dirty="0"/>
              <a:t>existing driving instructors on Autonomous Vehicles (AVs) and Advanced Driver Assisted Systems (</a:t>
            </a:r>
            <a:r>
              <a:rPr lang="en-US" dirty="0" smtClean="0"/>
              <a:t>ADAS).</a:t>
            </a:r>
          </a:p>
          <a:p>
            <a:r>
              <a:rPr lang="en-US" dirty="0" smtClean="0"/>
              <a:t>Bring </a:t>
            </a:r>
            <a:r>
              <a:rPr lang="en-US" dirty="0"/>
              <a:t>manufacturers together to discuss how AV and ADAS technologies will affect driver education and </a:t>
            </a:r>
            <a:r>
              <a:rPr lang="en-US" dirty="0" smtClean="0"/>
              <a:t>training.</a:t>
            </a:r>
          </a:p>
          <a:p>
            <a:r>
              <a:rPr lang="en-US" dirty="0" smtClean="0"/>
              <a:t>Identify </a:t>
            </a:r>
            <a:r>
              <a:rPr lang="en-US" dirty="0"/>
              <a:t>and provide resources for instructors and providers to conduct training on the use of vehicle technologies. </a:t>
            </a:r>
          </a:p>
        </p:txBody>
      </p:sp>
    </p:spTree>
    <p:extLst>
      <p:ext uri="{BB962C8B-B14F-4D97-AF65-F5344CB8AC3E}">
        <p14:creationId xmlns:p14="http://schemas.microsoft.com/office/powerpoint/2010/main" val="2285508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ANSTSE Website</a:t>
            </a:r>
          </a:p>
        </p:txBody>
      </p:sp>
      <p:sp>
        <p:nvSpPr>
          <p:cNvPr id="3" name="Content Placeholder 2"/>
          <p:cNvSpPr>
            <a:spLocks noGrp="1"/>
          </p:cNvSpPr>
          <p:nvPr>
            <p:ph idx="1"/>
          </p:nvPr>
        </p:nvSpPr>
        <p:spPr/>
        <p:txBody>
          <a:bodyPr/>
          <a:lstStyle/>
          <a:p>
            <a:pPr marL="0" indent="0">
              <a:buNone/>
            </a:pPr>
            <a:r>
              <a:rPr lang="en-US" dirty="0">
                <a:hlinkClick r:id="rId3"/>
              </a:rPr>
              <a:t>www.anstse.info</a:t>
            </a:r>
            <a:r>
              <a:rPr lang="en-US" dirty="0"/>
              <a:t> </a:t>
            </a:r>
          </a:p>
          <a:p>
            <a:r>
              <a:rPr lang="en-US" dirty="0"/>
              <a:t>Revised NTDETAS.</a:t>
            </a:r>
          </a:p>
          <a:p>
            <a:r>
              <a:rPr lang="en-US" dirty="0"/>
              <a:t>Model teaching task                                        instructor curriculum. </a:t>
            </a:r>
          </a:p>
          <a:p>
            <a:r>
              <a:rPr lang="en-US" dirty="0"/>
              <a:t>ANSTSE Strategic Plan. </a:t>
            </a:r>
          </a:p>
          <a:p>
            <a:r>
              <a:rPr lang="en-US" dirty="0"/>
              <a:t>NHTSA State assessment / ANSTSE technical assistance reports.</a:t>
            </a:r>
          </a:p>
          <a:p>
            <a:r>
              <a:rPr lang="en-US" dirty="0"/>
              <a:t>Driver education reports and research. </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314" y="1680686"/>
            <a:ext cx="2107520" cy="269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030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ANSTSE Website</a:t>
            </a:r>
          </a:p>
        </p:txBody>
      </p:sp>
      <p:sp>
        <p:nvSpPr>
          <p:cNvPr id="3" name="Content Placeholder 2"/>
          <p:cNvSpPr>
            <a:spLocks noGrp="1"/>
          </p:cNvSpPr>
          <p:nvPr>
            <p:ph idx="1"/>
          </p:nvPr>
        </p:nvSpPr>
        <p:spPr/>
        <p:txBody>
          <a:bodyPr/>
          <a:lstStyle/>
          <a:p>
            <a:pPr marL="0" indent="0">
              <a:buNone/>
            </a:pPr>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a:srcRect l="25463" t="13282" r="26358" b="8604"/>
          <a:stretch/>
        </p:blipFill>
        <p:spPr>
          <a:xfrm>
            <a:off x="1325932" y="1"/>
            <a:ext cx="7818068" cy="6837528"/>
          </a:xfrm>
          <a:prstGeom prst="rect">
            <a:avLst/>
          </a:prstGeom>
        </p:spPr>
      </p:pic>
    </p:spTree>
    <p:extLst>
      <p:ext uri="{BB962C8B-B14F-4D97-AF65-F5344CB8AC3E}">
        <p14:creationId xmlns:p14="http://schemas.microsoft.com/office/powerpoint/2010/main" val="2793652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Association of National Stakeholders in Traffic Safety Education</a:t>
            </a:r>
          </a:p>
        </p:txBody>
      </p:sp>
      <p:sp>
        <p:nvSpPr>
          <p:cNvPr id="3" name="Content Placeholder 2"/>
          <p:cNvSpPr>
            <a:spLocks noGrp="1"/>
          </p:cNvSpPr>
          <p:nvPr>
            <p:ph idx="1"/>
          </p:nvPr>
        </p:nvSpPr>
        <p:spPr/>
        <p:txBody>
          <a:bodyPr>
            <a:normAutofit/>
          </a:bodyPr>
          <a:lstStyle/>
          <a:p>
            <a:pPr marL="0" indent="0" algn="ctr">
              <a:buNone/>
            </a:pPr>
            <a:r>
              <a:rPr lang="en-US" b="1" dirty="0"/>
              <a:t>ANSTSE</a:t>
            </a:r>
          </a:p>
          <a:p>
            <a:r>
              <a:rPr lang="en-US" altLang="en-US" dirty="0"/>
              <a:t>Origin</a:t>
            </a:r>
          </a:p>
          <a:p>
            <a:r>
              <a:rPr lang="en-US" altLang="en-US" dirty="0"/>
              <a:t>Volunteer </a:t>
            </a:r>
            <a:br>
              <a:rPr lang="en-US" altLang="en-US" dirty="0"/>
            </a:br>
            <a:r>
              <a:rPr lang="en-US" altLang="en-US" dirty="0"/>
              <a:t>organization</a:t>
            </a:r>
          </a:p>
          <a:p>
            <a:r>
              <a:rPr lang="en-US" altLang="en-US" dirty="0"/>
              <a:t>Premise and goal</a:t>
            </a:r>
            <a:endParaRPr lang="en-US" dirty="0"/>
          </a:p>
        </p:txBody>
      </p:sp>
      <p:cxnSp>
        <p:nvCxnSpPr>
          <p:cNvPr id="6" name="Straight Connector 5"/>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376" y="3468029"/>
            <a:ext cx="3672468" cy="2754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1499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ANSTSE/NTDETAS </a:t>
            </a:r>
            <a:br>
              <a:rPr lang="en-US" dirty="0"/>
            </a:br>
            <a:r>
              <a:rPr lang="en-US" dirty="0"/>
              <a:t>Technical Assistance </a:t>
            </a:r>
          </a:p>
        </p:txBody>
      </p:sp>
      <p:sp>
        <p:nvSpPr>
          <p:cNvPr id="3" name="Content Placeholder 2"/>
          <p:cNvSpPr>
            <a:spLocks noGrp="1"/>
          </p:cNvSpPr>
          <p:nvPr>
            <p:ph idx="1"/>
          </p:nvPr>
        </p:nvSpPr>
        <p:spPr>
          <a:xfrm>
            <a:off x="1381124" y="1796179"/>
            <a:ext cx="5057774" cy="4525963"/>
          </a:xfrm>
        </p:spPr>
        <p:txBody>
          <a:bodyPr>
            <a:normAutofit fontScale="92500" lnSpcReduction="20000"/>
          </a:bodyPr>
          <a:lstStyle/>
          <a:p>
            <a:pPr marL="0" indent="0">
              <a:buNone/>
            </a:pPr>
            <a:r>
              <a:rPr lang="en-US" b="1" dirty="0"/>
              <a:t>Goal:</a:t>
            </a:r>
            <a:r>
              <a:rPr lang="en-US" dirty="0"/>
              <a:t> Assist with adopting and implementing the standards and to make improvements in driver education</a:t>
            </a:r>
          </a:p>
          <a:p>
            <a:r>
              <a:rPr lang="en-US" dirty="0"/>
              <a:t>State driver education programs can request technical assistance from ANSTSE</a:t>
            </a:r>
          </a:p>
          <a:p>
            <a:r>
              <a:rPr lang="en-US" b="1" dirty="0"/>
              <a:t>No cost to the state</a:t>
            </a:r>
            <a:endParaRPr lang="en-US" dirty="0"/>
          </a:p>
          <a:p>
            <a:r>
              <a:rPr lang="en-US" dirty="0"/>
              <a:t>For more information visit   </a:t>
            </a:r>
            <a:r>
              <a:rPr lang="en-US" u="sng" dirty="0">
                <a:solidFill>
                  <a:srgbClr val="0000FF"/>
                </a:solidFill>
              </a:rPr>
              <a:t>www.anstse.info</a:t>
            </a:r>
            <a:r>
              <a:rPr lang="en-US" dirty="0"/>
              <a:t>.</a:t>
            </a:r>
          </a:p>
          <a:p>
            <a:endParaRPr lang="en-US" dirty="0"/>
          </a:p>
        </p:txBody>
      </p:sp>
      <p:pic>
        <p:nvPicPr>
          <p:cNvPr id="3074" name="Picture 2" descr="Cap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379" y="2285998"/>
            <a:ext cx="2633464" cy="3226279"/>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101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Standards</a:t>
            </a:r>
          </a:p>
        </p:txBody>
      </p:sp>
      <p:sp>
        <p:nvSpPr>
          <p:cNvPr id="3" name="Content Placeholder 2"/>
          <p:cNvSpPr>
            <a:spLocks noGrp="1"/>
          </p:cNvSpPr>
          <p:nvPr>
            <p:ph idx="1"/>
          </p:nvPr>
        </p:nvSpPr>
        <p:spPr/>
        <p:txBody>
          <a:bodyPr/>
          <a:lstStyle/>
          <a:p>
            <a:r>
              <a:rPr lang="en-US" dirty="0"/>
              <a:t>Can improve your driver education program. </a:t>
            </a:r>
          </a:p>
          <a:p>
            <a:r>
              <a:rPr lang="en-US" dirty="0"/>
              <a:t>All programs should utilize the standards even for if the State doesn’t implement or require them. </a:t>
            </a:r>
          </a:p>
          <a:p>
            <a:r>
              <a:rPr lang="en-US" dirty="0"/>
              <a:t>Can help reduce the number of motor vehicle crashes and fatalities. </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40708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Take Action </a:t>
            </a:r>
          </a:p>
        </p:txBody>
      </p:sp>
      <p:sp>
        <p:nvSpPr>
          <p:cNvPr id="3" name="Content Placeholder 2"/>
          <p:cNvSpPr>
            <a:spLocks noGrp="1"/>
          </p:cNvSpPr>
          <p:nvPr>
            <p:ph idx="1"/>
          </p:nvPr>
        </p:nvSpPr>
        <p:spPr>
          <a:xfrm>
            <a:off x="1371600" y="1704975"/>
            <a:ext cx="7035421" cy="4421188"/>
          </a:xfrm>
        </p:spPr>
        <p:txBody>
          <a:bodyPr>
            <a:normAutofit/>
          </a:bodyPr>
          <a:lstStyle/>
          <a:p>
            <a:r>
              <a:rPr lang="en-US" altLang="en-US" dirty="0"/>
              <a:t>Monitor progress in Driver Education</a:t>
            </a:r>
          </a:p>
          <a:p>
            <a:r>
              <a:rPr lang="en-US" altLang="en-US" dirty="0"/>
              <a:t>Encourage the adoption and implementation of the revised standards, including standards for:</a:t>
            </a:r>
          </a:p>
          <a:p>
            <a:pPr lvl="1"/>
            <a:r>
              <a:rPr lang="en-US" altLang="en-US" dirty="0"/>
              <a:t>Administration</a:t>
            </a:r>
          </a:p>
          <a:p>
            <a:pPr lvl="1"/>
            <a:r>
              <a:rPr lang="en-US" altLang="en-US" dirty="0"/>
              <a:t>Program delivery</a:t>
            </a:r>
          </a:p>
          <a:p>
            <a:pPr lvl="1"/>
            <a:r>
              <a:rPr lang="en-US" altLang="en-US" dirty="0"/>
              <a:t>Instructor training</a:t>
            </a:r>
          </a:p>
          <a:p>
            <a:pPr marL="0" indent="0">
              <a:buNone/>
            </a:pPr>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52" y="3843106"/>
            <a:ext cx="3305381" cy="24790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445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Take </a:t>
            </a:r>
            <a:r>
              <a:rPr lang="en-US" dirty="0" smtClean="0"/>
              <a:t>Action, </a:t>
            </a:r>
            <a:r>
              <a:rPr lang="en-US" dirty="0"/>
              <a:t>cont. </a:t>
            </a:r>
          </a:p>
        </p:txBody>
      </p:sp>
      <p:sp>
        <p:nvSpPr>
          <p:cNvPr id="3" name="Content Placeholder 2"/>
          <p:cNvSpPr>
            <a:spLocks noGrp="1"/>
          </p:cNvSpPr>
          <p:nvPr>
            <p:ph idx="1"/>
          </p:nvPr>
        </p:nvSpPr>
        <p:spPr>
          <a:xfrm>
            <a:off x="4203510" y="1608707"/>
            <a:ext cx="4592469" cy="4525963"/>
          </a:xfrm>
        </p:spPr>
        <p:txBody>
          <a:bodyPr>
            <a:normAutofit fontScale="92500" lnSpcReduction="20000"/>
          </a:bodyPr>
          <a:lstStyle/>
          <a:p>
            <a:pPr>
              <a:spcBef>
                <a:spcPct val="0"/>
              </a:spcBef>
              <a:spcAft>
                <a:spcPts val="400"/>
              </a:spcAft>
            </a:pPr>
            <a:r>
              <a:rPr lang="en-US" altLang="en-US" dirty="0"/>
              <a:t>Encourage your state to:</a:t>
            </a:r>
          </a:p>
          <a:p>
            <a:pPr lvl="1">
              <a:spcBef>
                <a:spcPct val="0"/>
              </a:spcBef>
              <a:spcAft>
                <a:spcPts val="400"/>
              </a:spcAft>
            </a:pPr>
            <a:r>
              <a:rPr lang="en-US" altLang="en-US" dirty="0"/>
              <a:t>Schedule a NHTSA State Driver Education Assessment</a:t>
            </a:r>
          </a:p>
          <a:p>
            <a:pPr lvl="1">
              <a:spcBef>
                <a:spcPct val="0"/>
              </a:spcBef>
              <a:spcAft>
                <a:spcPts val="400"/>
              </a:spcAft>
            </a:pPr>
            <a:r>
              <a:rPr lang="en-US" altLang="en-US" dirty="0"/>
              <a:t>Request Technical Assistance.</a:t>
            </a:r>
          </a:p>
          <a:p>
            <a:pPr>
              <a:spcBef>
                <a:spcPct val="0"/>
              </a:spcBef>
              <a:spcAft>
                <a:spcPts val="400"/>
              </a:spcAft>
            </a:pPr>
            <a:r>
              <a:rPr lang="en-US" altLang="en-US" dirty="0"/>
              <a:t>Work cooperatively within your driver education community. </a:t>
            </a:r>
          </a:p>
          <a:p>
            <a:pPr>
              <a:spcBef>
                <a:spcPct val="0"/>
              </a:spcBef>
              <a:spcAft>
                <a:spcPts val="400"/>
              </a:spcAft>
            </a:pPr>
            <a:r>
              <a:rPr lang="en-US" altLang="en-US" dirty="0"/>
              <a:t>Follow the efforts of the ANSTSE. </a:t>
            </a:r>
            <a:r>
              <a:rPr lang="en-US" altLang="en-US" dirty="0">
                <a:solidFill>
                  <a:srgbClr val="0000FF"/>
                </a:solidFill>
              </a:rPr>
              <a:t>www.anstse.info</a:t>
            </a:r>
            <a:r>
              <a:rPr lang="en-US" altLang="en-US" dirty="0"/>
              <a:t> </a:t>
            </a:r>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732" t="5970" r="26417"/>
          <a:stretch/>
        </p:blipFill>
        <p:spPr>
          <a:xfrm>
            <a:off x="1555585" y="1716024"/>
            <a:ext cx="2496885" cy="44186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634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Thanks to NHTSA!!!</a:t>
            </a:r>
            <a:endParaRPr lang="en-US" dirty="0"/>
          </a:p>
        </p:txBody>
      </p:sp>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050" name="Picture 2" descr="Image result for nht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770" y="2691742"/>
            <a:ext cx="5390026" cy="216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49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ANSTSE Contact</a:t>
            </a:r>
          </a:p>
        </p:txBody>
      </p:sp>
      <p:sp>
        <p:nvSpPr>
          <p:cNvPr id="3" name="Content Placeholder 2"/>
          <p:cNvSpPr>
            <a:spLocks noGrp="1"/>
          </p:cNvSpPr>
          <p:nvPr>
            <p:ph idx="1"/>
          </p:nvPr>
        </p:nvSpPr>
        <p:spPr/>
        <p:txBody>
          <a:bodyPr>
            <a:normAutofit/>
          </a:bodyPr>
          <a:lstStyle/>
          <a:p>
            <a:pPr marL="0" indent="0">
              <a:buNone/>
            </a:pPr>
            <a:r>
              <a:rPr lang="en-US" dirty="0"/>
              <a:t>Brett Robinson </a:t>
            </a:r>
          </a:p>
          <a:p>
            <a:pPr marL="0" indent="0">
              <a:buNone/>
            </a:pPr>
            <a:r>
              <a:rPr lang="en-US" dirty="0"/>
              <a:t>ANSTSE Secretariat </a:t>
            </a:r>
          </a:p>
          <a:p>
            <a:pPr marL="0" indent="0">
              <a:buNone/>
            </a:pPr>
            <a:r>
              <a:rPr lang="en-US" dirty="0"/>
              <a:t>American Driver and Traffic Safety Education Association (ADTSEA)</a:t>
            </a:r>
          </a:p>
          <a:p>
            <a:pPr marL="0" indent="0">
              <a:buNone/>
            </a:pPr>
            <a:r>
              <a:rPr lang="en-US" dirty="0"/>
              <a:t>(724) 801-8246</a:t>
            </a:r>
          </a:p>
          <a:p>
            <a:pPr marL="0" indent="0">
              <a:buNone/>
            </a:pPr>
            <a:r>
              <a:rPr lang="en-US" dirty="0">
                <a:hlinkClick r:id="rId3"/>
              </a:rPr>
              <a:t>brett@adtsea.org</a:t>
            </a:r>
            <a:r>
              <a:rPr lang="en-US" dirty="0"/>
              <a:t>  </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33757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4" y="274638"/>
            <a:ext cx="7432676" cy="1143000"/>
          </a:xfrm>
        </p:spPr>
        <p:txBody>
          <a:bodyPr>
            <a:normAutofit fontScale="90000"/>
          </a:bodyPr>
          <a:lstStyle/>
          <a:p>
            <a:r>
              <a:rPr lang="en-US" dirty="0"/>
              <a:t>NHTSA State Assessment Contact</a:t>
            </a:r>
          </a:p>
        </p:txBody>
      </p:sp>
      <p:sp>
        <p:nvSpPr>
          <p:cNvPr id="3" name="Content Placeholder 2"/>
          <p:cNvSpPr>
            <a:spLocks noGrp="1"/>
          </p:cNvSpPr>
          <p:nvPr>
            <p:ph idx="1"/>
          </p:nvPr>
        </p:nvSpPr>
        <p:spPr/>
        <p:txBody>
          <a:bodyPr>
            <a:normAutofit/>
          </a:bodyPr>
          <a:lstStyle/>
          <a:p>
            <a:pPr marL="0" indent="0">
              <a:buNone/>
            </a:pPr>
            <a:r>
              <a:rPr lang="en-US" dirty="0"/>
              <a:t>Michelle Atwell</a:t>
            </a:r>
          </a:p>
          <a:p>
            <a:pPr marL="0" indent="0">
              <a:buNone/>
            </a:pPr>
            <a:r>
              <a:rPr lang="en-US" dirty="0"/>
              <a:t>Highway Safety Specialist, Enforcement &amp; Justice Services</a:t>
            </a:r>
          </a:p>
          <a:p>
            <a:pPr marL="0" indent="0">
              <a:buNone/>
            </a:pPr>
            <a:r>
              <a:rPr lang="en-US" dirty="0"/>
              <a:t>National Highway Traffic Safety Administration</a:t>
            </a:r>
          </a:p>
          <a:p>
            <a:pPr marL="0" indent="0">
              <a:buNone/>
            </a:pPr>
            <a:r>
              <a:rPr lang="en-US" dirty="0"/>
              <a:t>(202) 366-2084</a:t>
            </a:r>
          </a:p>
          <a:p>
            <a:pPr marL="0" indent="0">
              <a:buNone/>
            </a:pPr>
            <a:r>
              <a:rPr lang="en-US" dirty="0">
                <a:hlinkClick r:id="rId3"/>
              </a:rPr>
              <a:t>Michelle.Atwell@dot.gov</a:t>
            </a:r>
            <a:r>
              <a:rPr lang="en-US" dirty="0"/>
              <a:t> </a:t>
            </a:r>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07831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Questions</a:t>
            </a:r>
            <a:endParaRPr lang="en-US" dirty="0"/>
          </a:p>
        </p:txBody>
      </p:sp>
      <p:sp>
        <p:nvSpPr>
          <p:cNvPr id="4" name="Rectangle 3"/>
          <p:cNvSpPr/>
          <p:nvPr/>
        </p:nvSpPr>
        <p:spPr>
          <a:xfrm>
            <a:off x="3209926" y="3444874"/>
            <a:ext cx="3352800" cy="2646878"/>
          </a:xfrm>
          <a:prstGeom prst="rect">
            <a:avLst/>
          </a:prstGeom>
        </p:spPr>
        <p:txBody>
          <a:bodyPr wrap="square">
            <a:spAutoFit/>
          </a:bodyPr>
          <a:lstStyle/>
          <a:p>
            <a:pPr algn="ctr"/>
            <a:r>
              <a:rPr lang="en-US" altLang="en-US" sz="16600" dirty="0"/>
              <a:t>?</a:t>
            </a:r>
          </a:p>
        </p:txBody>
      </p:sp>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560222" y="1779032"/>
            <a:ext cx="7202778" cy="1754326"/>
          </a:xfrm>
          <a:prstGeom prst="rect">
            <a:avLst/>
          </a:prstGeom>
          <a:noFill/>
        </p:spPr>
        <p:txBody>
          <a:bodyPr wrap="square" rtlCol="0">
            <a:spAutoFit/>
          </a:bodyPr>
          <a:lstStyle/>
          <a:p>
            <a:r>
              <a:rPr lang="en-US" sz="3600" dirty="0"/>
              <a:t>Thank you for your support and interest in Driver Education and Training! </a:t>
            </a:r>
          </a:p>
        </p:txBody>
      </p:sp>
    </p:spTree>
    <p:extLst>
      <p:ext uri="{BB962C8B-B14F-4D97-AF65-F5344CB8AC3E}">
        <p14:creationId xmlns:p14="http://schemas.microsoft.com/office/powerpoint/2010/main" val="343146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
          <p:cNvGrpSpPr>
            <a:grpSpLocks/>
          </p:cNvGrpSpPr>
          <p:nvPr/>
        </p:nvGrpSpPr>
        <p:grpSpPr bwMode="auto">
          <a:xfrm>
            <a:off x="1487027" y="1942949"/>
            <a:ext cx="1596894" cy="1302056"/>
            <a:chOff x="-2305050" y="2514600"/>
            <a:chExt cx="1390650" cy="1100467"/>
          </a:xfrm>
        </p:grpSpPr>
        <p:sp>
          <p:nvSpPr>
            <p:cNvPr id="29" name="Rectangle 2"/>
            <p:cNvSpPr>
              <a:spLocks noChangeArrowheads="1"/>
            </p:cNvSpPr>
            <p:nvPr/>
          </p:nvSpPr>
          <p:spPr bwMode="auto">
            <a:xfrm>
              <a:off x="-2305050" y="3276600"/>
              <a:ext cx="1390650" cy="3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solidFill>
                    <a:prstClr val="black"/>
                  </a:solidFill>
                  <a:latin typeface="Arial" panose="020B0604020202020204" pitchFamily="34" charset="0"/>
                </a:rPr>
                <a:t>AAA</a:t>
              </a:r>
            </a:p>
          </p:txBody>
        </p:sp>
        <p:pic>
          <p:nvPicPr>
            <p:cNvPr id="30" name="Picture 11" descr="H:\01-Projects\08 - ANSTSE\Logos and Templates\aaa_logo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2514600"/>
              <a:ext cx="1200021"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28"/>
          <p:cNvGrpSpPr>
            <a:grpSpLocks/>
          </p:cNvGrpSpPr>
          <p:nvPr/>
        </p:nvGrpSpPr>
        <p:grpSpPr bwMode="auto">
          <a:xfrm>
            <a:off x="3200400" y="1752600"/>
            <a:ext cx="1449388" cy="1730375"/>
            <a:chOff x="-2286000" y="2479675"/>
            <a:chExt cx="1449668" cy="1730732"/>
          </a:xfrm>
        </p:grpSpPr>
        <p:pic>
          <p:nvPicPr>
            <p:cNvPr id="32" name="Picture 12" descr="H:\01-Projects\08 - ANSTSE\Logos and Templates\aaa FfT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479675"/>
              <a:ext cx="144966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5"/>
            <p:cNvSpPr>
              <a:spLocks noChangeArrowheads="1"/>
            </p:cNvSpPr>
            <p:nvPr/>
          </p:nvSpPr>
          <p:spPr bwMode="auto">
            <a:xfrm>
              <a:off x="-2286000" y="3133189"/>
              <a:ext cx="14496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AAA Foundation for </a:t>
              </a:r>
              <a:br>
                <a:rPr lang="en-US" altLang="en-US" sz="1600">
                  <a:solidFill>
                    <a:prstClr val="black"/>
                  </a:solidFill>
                  <a:latin typeface="Arial" panose="020B0604020202020204" pitchFamily="34" charset="0"/>
                </a:rPr>
              </a:br>
              <a:r>
                <a:rPr lang="en-US" altLang="en-US" sz="1600">
                  <a:solidFill>
                    <a:prstClr val="black"/>
                  </a:solidFill>
                  <a:latin typeface="Arial" panose="020B0604020202020204" pitchFamily="34" charset="0"/>
                </a:rPr>
                <a:t>Traffic Safety</a:t>
              </a:r>
            </a:p>
          </p:txBody>
        </p:sp>
      </p:grpSp>
      <p:grpSp>
        <p:nvGrpSpPr>
          <p:cNvPr id="34" name="Group 29"/>
          <p:cNvGrpSpPr>
            <a:grpSpLocks/>
          </p:cNvGrpSpPr>
          <p:nvPr/>
        </p:nvGrpSpPr>
        <p:grpSpPr bwMode="auto">
          <a:xfrm>
            <a:off x="5029200" y="1752600"/>
            <a:ext cx="1524000" cy="1952625"/>
            <a:chOff x="-2514600" y="1991518"/>
            <a:chExt cx="1524000" cy="1953200"/>
          </a:xfrm>
        </p:grpSpPr>
        <p:pic>
          <p:nvPicPr>
            <p:cNvPr id="35" name="Picture 13" descr="H:\01-Projects\08 - ANSTSE\Logos and Templates\aamva-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399" y="1991518"/>
              <a:ext cx="13313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7"/>
            <p:cNvSpPr>
              <a:spLocks noChangeArrowheads="1"/>
            </p:cNvSpPr>
            <p:nvPr/>
          </p:nvSpPr>
          <p:spPr bwMode="auto">
            <a:xfrm>
              <a:off x="-2514600" y="2621279"/>
              <a:ext cx="152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American Association of Motor Vehicle Administrators (AAMVA)</a:t>
              </a:r>
            </a:p>
          </p:txBody>
        </p:sp>
      </p:grpSp>
      <p:grpSp>
        <p:nvGrpSpPr>
          <p:cNvPr id="37" name="Group 30"/>
          <p:cNvGrpSpPr>
            <a:grpSpLocks/>
          </p:cNvGrpSpPr>
          <p:nvPr/>
        </p:nvGrpSpPr>
        <p:grpSpPr bwMode="auto">
          <a:xfrm>
            <a:off x="7162800" y="1752600"/>
            <a:ext cx="1511300" cy="2224088"/>
            <a:chOff x="6934200" y="1676400"/>
            <a:chExt cx="1511051" cy="2224762"/>
          </a:xfrm>
        </p:grpSpPr>
        <p:pic>
          <p:nvPicPr>
            <p:cNvPr id="38" name="Picture 14" descr="H:\01-Projects\08 - ANSTSE\Logos and Templates\adtsea-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1" y="1676400"/>
              <a:ext cx="151105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9"/>
            <p:cNvSpPr>
              <a:spLocks noChangeArrowheads="1"/>
            </p:cNvSpPr>
            <p:nvPr/>
          </p:nvSpPr>
          <p:spPr bwMode="auto">
            <a:xfrm>
              <a:off x="6934200" y="2331502"/>
              <a:ext cx="15110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American Driver and Traffic Safety Education Association (ADTSEA)</a:t>
              </a:r>
            </a:p>
          </p:txBody>
        </p:sp>
      </p:grpSp>
      <p:grpSp>
        <p:nvGrpSpPr>
          <p:cNvPr id="40" name="Group 24"/>
          <p:cNvGrpSpPr>
            <a:grpSpLocks/>
          </p:cNvGrpSpPr>
          <p:nvPr/>
        </p:nvGrpSpPr>
        <p:grpSpPr bwMode="auto">
          <a:xfrm>
            <a:off x="1312333" y="4343400"/>
            <a:ext cx="2225675" cy="1493838"/>
            <a:chOff x="-2514600" y="5966461"/>
            <a:chExt cx="2226366" cy="1493936"/>
          </a:xfrm>
        </p:grpSpPr>
        <p:pic>
          <p:nvPicPr>
            <p:cNvPr id="41" name="Picture 15" descr="H:\01-Projects\08 - ANSTSE\Logos and Templates\det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966461"/>
              <a:ext cx="222636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11"/>
            <p:cNvSpPr>
              <a:spLocks noChangeArrowheads="1"/>
            </p:cNvSpPr>
            <p:nvPr/>
          </p:nvSpPr>
          <p:spPr bwMode="auto">
            <a:xfrm>
              <a:off x="-2514600" y="6629400"/>
              <a:ext cx="22263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solidFill>
                    <a:prstClr val="black"/>
                  </a:solidFill>
                  <a:latin typeface="Arial" panose="020B0604020202020204" pitchFamily="34" charset="0"/>
                </a:rPr>
                <a:t>Driver Education and Training Administrators (DETA)</a:t>
              </a:r>
            </a:p>
          </p:txBody>
        </p:sp>
      </p:grpSp>
      <p:sp>
        <p:nvSpPr>
          <p:cNvPr id="45" name="Rectangle 12"/>
          <p:cNvSpPr>
            <a:spLocks noChangeArrowheads="1"/>
          </p:cNvSpPr>
          <p:nvPr/>
        </p:nvSpPr>
        <p:spPr bwMode="auto">
          <a:xfrm>
            <a:off x="3581400" y="5077194"/>
            <a:ext cx="1447800" cy="132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Driving School Association of the Americas (DSAA)</a:t>
            </a:r>
          </a:p>
        </p:txBody>
      </p:sp>
      <p:grpSp>
        <p:nvGrpSpPr>
          <p:cNvPr id="46" name="Group 26"/>
          <p:cNvGrpSpPr>
            <a:grpSpLocks/>
          </p:cNvGrpSpPr>
          <p:nvPr/>
        </p:nvGrpSpPr>
        <p:grpSpPr bwMode="auto">
          <a:xfrm>
            <a:off x="5181600" y="4343400"/>
            <a:ext cx="1571625" cy="1963738"/>
            <a:chOff x="3841536" y="7010400"/>
            <a:chExt cx="1571105" cy="1963519"/>
          </a:xfrm>
        </p:grpSpPr>
        <p:pic>
          <p:nvPicPr>
            <p:cNvPr id="47" name="Picture 17" descr="H:\01-Projects\08 - ANSTSE\Logos and Templates\ghs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1536" y="7010400"/>
              <a:ext cx="157110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14"/>
            <p:cNvSpPr>
              <a:spLocks noChangeArrowheads="1"/>
            </p:cNvSpPr>
            <p:nvPr/>
          </p:nvSpPr>
          <p:spPr bwMode="auto">
            <a:xfrm>
              <a:off x="3841536" y="7650480"/>
              <a:ext cx="15711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Governors Highway Safety Association (GHSA)</a:t>
              </a:r>
            </a:p>
          </p:txBody>
        </p:sp>
      </p:grpSp>
      <p:grpSp>
        <p:nvGrpSpPr>
          <p:cNvPr id="49" name="Group 25"/>
          <p:cNvGrpSpPr>
            <a:grpSpLocks/>
          </p:cNvGrpSpPr>
          <p:nvPr/>
        </p:nvGrpSpPr>
        <p:grpSpPr bwMode="auto">
          <a:xfrm>
            <a:off x="7162800" y="4343400"/>
            <a:ext cx="1920875" cy="1457325"/>
            <a:chOff x="9151620" y="4479459"/>
            <a:chExt cx="1920240" cy="1456938"/>
          </a:xfrm>
        </p:grpSpPr>
        <p:pic>
          <p:nvPicPr>
            <p:cNvPr id="50" name="Picture 18" descr="H:\01-Projects\08 - ANSTSE\Logos and Templates\TRB 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1620" y="4479459"/>
              <a:ext cx="19202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18"/>
            <p:cNvSpPr>
              <a:spLocks noChangeArrowheads="1"/>
            </p:cNvSpPr>
            <p:nvPr/>
          </p:nvSpPr>
          <p:spPr bwMode="auto">
            <a:xfrm>
              <a:off x="9151620" y="5105400"/>
              <a:ext cx="19202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a:solidFill>
                    <a:prstClr val="black"/>
                  </a:solidFill>
                  <a:latin typeface="Arial" panose="020B0604020202020204" pitchFamily="34" charset="0"/>
                </a:rPr>
                <a:t>Transportation Research Board (TRB)</a:t>
              </a:r>
            </a:p>
          </p:txBody>
        </p:sp>
      </p:grpSp>
      <p:sp>
        <p:nvSpPr>
          <p:cNvPr id="2" name="Title 1"/>
          <p:cNvSpPr>
            <a:spLocks noGrp="1"/>
          </p:cNvSpPr>
          <p:nvPr>
            <p:ph type="title"/>
          </p:nvPr>
        </p:nvSpPr>
        <p:spPr/>
        <p:txBody>
          <a:bodyPr/>
          <a:lstStyle/>
          <a:p>
            <a:r>
              <a:rPr lang="en-US" dirty="0"/>
              <a:t>ANSTSE Members</a:t>
            </a:r>
          </a:p>
        </p:txBody>
      </p:sp>
      <p:pic>
        <p:nvPicPr>
          <p:cNvPr id="1026" name="Picture 2" descr="H:\01-Projects\08 - ANSTSE\Logos and Templates\DSAA logo n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6946" y="4219665"/>
            <a:ext cx="1150937" cy="884237"/>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
        <p:nvSpPr>
          <p:cNvPr id="3" name="Rounded Rectangle 2"/>
          <p:cNvSpPr/>
          <p:nvPr/>
        </p:nvSpPr>
        <p:spPr>
          <a:xfrm>
            <a:off x="5029200" y="4087258"/>
            <a:ext cx="1867359" cy="242371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8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ANSTSE Mission</a:t>
            </a:r>
          </a:p>
        </p:txBody>
      </p:sp>
      <p:sp>
        <p:nvSpPr>
          <p:cNvPr id="3" name="Content Placeholder 2"/>
          <p:cNvSpPr>
            <a:spLocks noGrp="1"/>
          </p:cNvSpPr>
          <p:nvPr>
            <p:ph idx="1"/>
          </p:nvPr>
        </p:nvSpPr>
        <p:spPr/>
        <p:txBody>
          <a:bodyPr/>
          <a:lstStyle/>
          <a:p>
            <a:pPr>
              <a:spcBef>
                <a:spcPts val="1200"/>
              </a:spcBef>
            </a:pPr>
            <a:r>
              <a:rPr lang="en-US" altLang="en-US" dirty="0"/>
              <a:t>Promote adoption of the Standards</a:t>
            </a:r>
          </a:p>
          <a:p>
            <a:pPr>
              <a:spcBef>
                <a:spcPts val="1200"/>
              </a:spcBef>
            </a:pPr>
            <a:r>
              <a:rPr lang="en-US" altLang="en-US" dirty="0"/>
              <a:t>Maintain and update the Standards</a:t>
            </a:r>
          </a:p>
          <a:p>
            <a:pPr>
              <a:spcBef>
                <a:spcPts val="1200"/>
              </a:spcBef>
            </a:pPr>
            <a:r>
              <a:rPr lang="en-US" altLang="en-US" dirty="0"/>
              <a:t>Support, encourage and strengthen </a:t>
            </a:r>
            <a:br>
              <a:rPr lang="en-US" altLang="en-US" dirty="0"/>
            </a:br>
            <a:r>
              <a:rPr lang="en-US" altLang="en-US" dirty="0"/>
              <a:t>shared-decision making</a:t>
            </a:r>
          </a:p>
          <a:p>
            <a:pPr>
              <a:spcBef>
                <a:spcPts val="1200"/>
              </a:spcBef>
            </a:pPr>
            <a:r>
              <a:rPr lang="en-US" altLang="en-US" dirty="0"/>
              <a:t>Identify and make recommendations</a:t>
            </a:r>
          </a:p>
          <a:p>
            <a:endParaRPr lang="en-US" dirty="0"/>
          </a:p>
        </p:txBody>
      </p:sp>
      <p:pic>
        <p:nvPicPr>
          <p:cNvPr id="4103" name="Picture 7" descr="C:\Users\Brett\AppData\Local\Microsoft\Windows\Temporary Internet Files\Content.IE5\X5597IDR\negociacion_colectiv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460" y="4629148"/>
            <a:ext cx="2298700" cy="17240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58618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NHTSA’s Support for Driver Education</a:t>
            </a:r>
          </a:p>
        </p:txBody>
      </p:sp>
      <p:sp>
        <p:nvSpPr>
          <p:cNvPr id="4" name="Subtitle 2"/>
          <p:cNvSpPr txBox="1">
            <a:spLocks/>
          </p:cNvSpPr>
          <p:nvPr/>
        </p:nvSpPr>
        <p:spPr>
          <a:xfrm>
            <a:off x="1371601" y="2180063"/>
            <a:ext cx="7772399"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lang="en-US" dirty="0"/>
              <a:t>The NTDETAS </a:t>
            </a:r>
          </a:p>
          <a:p>
            <a:pPr>
              <a:spcBef>
                <a:spcPts val="0"/>
              </a:spcBef>
              <a:defRPr/>
            </a:pPr>
            <a:r>
              <a:rPr lang="en-US" dirty="0"/>
              <a:t>ANSTSE Activities </a:t>
            </a:r>
          </a:p>
          <a:p>
            <a:pPr>
              <a:spcBef>
                <a:spcPts val="0"/>
              </a:spcBef>
              <a:defRPr/>
            </a:pPr>
            <a:r>
              <a:rPr lang="en-US" dirty="0"/>
              <a:t>Strategic Plan</a:t>
            </a:r>
          </a:p>
          <a:p>
            <a:pPr>
              <a:spcBef>
                <a:spcPts val="0"/>
              </a:spcBef>
              <a:defRPr/>
            </a:pPr>
            <a:r>
              <a:rPr lang="en-US" dirty="0"/>
              <a:t>Technical Assistance for states</a:t>
            </a:r>
          </a:p>
          <a:p>
            <a:pPr>
              <a:spcBef>
                <a:spcPts val="0"/>
              </a:spcBef>
              <a:defRPr/>
            </a:pPr>
            <a:r>
              <a:rPr lang="en-US" dirty="0"/>
              <a:t>NHTSA State DE Assessments</a:t>
            </a:r>
          </a:p>
          <a:p>
            <a:pPr>
              <a:spcBef>
                <a:spcPts val="0"/>
              </a:spcBef>
              <a:defRPr/>
            </a:pPr>
            <a:r>
              <a:rPr lang="en-US" dirty="0"/>
              <a:t>Information Sharing System </a:t>
            </a:r>
          </a:p>
          <a:p>
            <a:pPr>
              <a:spcBef>
                <a:spcPts val="0"/>
              </a:spcBef>
              <a:defRPr/>
            </a:pPr>
            <a:endParaRPr lang="en-US" dirty="0"/>
          </a:p>
          <a:p>
            <a:pPr marL="0" indent="0" algn="ctr">
              <a:spcBef>
                <a:spcPts val="0"/>
              </a:spcBef>
              <a:buNone/>
              <a:defRPr/>
            </a:pPr>
            <a:r>
              <a:rPr lang="en-US" dirty="0"/>
              <a:t>Visit </a:t>
            </a:r>
            <a:r>
              <a:rPr lang="en-US" u="sng" dirty="0">
                <a:solidFill>
                  <a:srgbClr val="0000FF"/>
                </a:solidFill>
              </a:rPr>
              <a:t>www.anstse.info</a:t>
            </a:r>
            <a:r>
              <a:rPr lang="en-US" dirty="0"/>
              <a:t> and </a:t>
            </a:r>
            <a:r>
              <a:rPr lang="en-US" u="sng" dirty="0">
                <a:solidFill>
                  <a:srgbClr val="0000FF"/>
                </a:solidFill>
              </a:rPr>
              <a:t>www.nhtsa.gov</a:t>
            </a:r>
          </a:p>
        </p:txBody>
      </p:sp>
      <p:cxnSp>
        <p:nvCxnSpPr>
          <p:cNvPr id="5" name="Straight Connector 4"/>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488" t="2927" r="26220"/>
          <a:stretch/>
        </p:blipFill>
        <p:spPr>
          <a:xfrm>
            <a:off x="6854451" y="1696065"/>
            <a:ext cx="2122280" cy="289931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38" y="1706562"/>
            <a:ext cx="13589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NHTSA’s Support for Driver Education</a:t>
            </a:r>
          </a:p>
        </p:txBody>
      </p:sp>
      <p:grpSp>
        <p:nvGrpSpPr>
          <p:cNvPr id="18" name="Group 17"/>
          <p:cNvGrpSpPr/>
          <p:nvPr/>
        </p:nvGrpSpPr>
        <p:grpSpPr>
          <a:xfrm>
            <a:off x="1524000" y="1981200"/>
            <a:ext cx="7239000" cy="3810000"/>
            <a:chOff x="1524000" y="1981200"/>
            <a:chExt cx="7239000" cy="3810000"/>
          </a:xfrm>
          <a:effectLst>
            <a:outerShdw blurRad="76200" dir="18900000" sy="23000" kx="-1200000" algn="bl" rotWithShape="0">
              <a:prstClr val="black">
                <a:alpha val="20000"/>
              </a:prstClr>
            </a:outerShdw>
          </a:effectLst>
        </p:grpSpPr>
        <p:sp>
          <p:nvSpPr>
            <p:cNvPr id="34" name="Oval 33"/>
            <p:cNvSpPr/>
            <p:nvPr/>
          </p:nvSpPr>
          <p:spPr>
            <a:xfrm>
              <a:off x="3886200" y="3352800"/>
              <a:ext cx="2133600" cy="1066800"/>
            </a:xfrm>
            <a:prstGeom prst="ellipse">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t>DRIVER </a:t>
              </a:r>
              <a:br>
                <a:rPr lang="en-US" dirty="0"/>
              </a:br>
              <a:r>
                <a:rPr lang="en-US" dirty="0"/>
                <a:t>EDUCATION</a:t>
              </a:r>
            </a:p>
            <a:p>
              <a:pPr algn="ctr">
                <a:defRPr/>
              </a:pPr>
              <a:r>
                <a:rPr lang="en-US" dirty="0"/>
                <a:t>(ANSTSE)</a:t>
              </a:r>
            </a:p>
          </p:txBody>
        </p:sp>
        <p:sp>
          <p:nvSpPr>
            <p:cNvPr id="35" name="Oval 34"/>
            <p:cNvSpPr/>
            <p:nvPr/>
          </p:nvSpPr>
          <p:spPr>
            <a:xfrm>
              <a:off x="1524000" y="1981200"/>
              <a:ext cx="2133600" cy="1066800"/>
            </a:xfrm>
            <a:prstGeom prst="ellipse">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t>NTDETAS </a:t>
              </a:r>
              <a:br>
                <a:rPr lang="en-US" dirty="0"/>
              </a:br>
              <a:r>
                <a:rPr lang="en-US" dirty="0"/>
                <a:t>Standards &amp; Strategic Plan</a:t>
              </a:r>
            </a:p>
          </p:txBody>
        </p:sp>
        <p:sp>
          <p:nvSpPr>
            <p:cNvPr id="36" name="Oval 35"/>
            <p:cNvSpPr/>
            <p:nvPr/>
          </p:nvSpPr>
          <p:spPr>
            <a:xfrm>
              <a:off x="6477000" y="4724400"/>
              <a:ext cx="2133600" cy="1066800"/>
            </a:xfrm>
            <a:prstGeom prst="ellipse">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t>ANSTSE State Technical Assistance</a:t>
              </a:r>
            </a:p>
          </p:txBody>
        </p:sp>
        <p:sp>
          <p:nvSpPr>
            <p:cNvPr id="37" name="Oval 36"/>
            <p:cNvSpPr/>
            <p:nvPr/>
          </p:nvSpPr>
          <p:spPr>
            <a:xfrm>
              <a:off x="1524000" y="4724400"/>
              <a:ext cx="2133600" cy="1066800"/>
            </a:xfrm>
            <a:prstGeom prst="ellipse">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t>NHTSA State</a:t>
              </a:r>
              <a:br>
                <a:rPr lang="en-US" dirty="0"/>
              </a:br>
              <a:r>
                <a:rPr lang="en-US" dirty="0"/>
                <a:t>Assessments</a:t>
              </a:r>
            </a:p>
          </p:txBody>
        </p:sp>
        <p:sp>
          <p:nvSpPr>
            <p:cNvPr id="38" name="Oval 37"/>
            <p:cNvSpPr/>
            <p:nvPr/>
          </p:nvSpPr>
          <p:spPr>
            <a:xfrm>
              <a:off x="6400800" y="1981200"/>
              <a:ext cx="2362200" cy="1066800"/>
            </a:xfrm>
            <a:prstGeom prst="ellipse">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dirty="0"/>
                <a:t>Information Sharing System</a:t>
              </a:r>
            </a:p>
          </p:txBody>
        </p:sp>
        <p:cxnSp>
          <p:nvCxnSpPr>
            <p:cNvPr id="39" name="Straight Arrow Connector 38"/>
            <p:cNvCxnSpPr>
              <a:endCxn id="37" idx="7"/>
            </p:cNvCxnSpPr>
            <p:nvPr/>
          </p:nvCxnSpPr>
          <p:spPr>
            <a:xfrm flipH="1">
              <a:off x="3344863" y="4264025"/>
              <a:ext cx="854075" cy="615950"/>
            </a:xfrm>
            <a:prstGeom prst="straightConnector1">
              <a:avLst/>
            </a:prstGeom>
            <a:ln>
              <a:solidFill>
                <a:srgbClr val="0000CC"/>
              </a:solidFill>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endCxn id="35" idx="5"/>
            </p:cNvCxnSpPr>
            <p:nvPr/>
          </p:nvCxnSpPr>
          <p:spPr>
            <a:xfrm flipH="1" flipV="1">
              <a:off x="3344863" y="2892425"/>
              <a:ext cx="854075" cy="615950"/>
            </a:xfrm>
            <a:prstGeom prst="straightConnector1">
              <a:avLst/>
            </a:prstGeom>
            <a:ln>
              <a:solidFill>
                <a:srgbClr val="0000CC"/>
              </a:solidFill>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a:stCxn id="34" idx="7"/>
            </p:cNvCxnSpPr>
            <p:nvPr/>
          </p:nvCxnSpPr>
          <p:spPr>
            <a:xfrm flipV="1">
              <a:off x="5707342" y="2895600"/>
              <a:ext cx="1082396" cy="613429"/>
            </a:xfrm>
            <a:prstGeom prst="straightConnector1">
              <a:avLst/>
            </a:prstGeom>
            <a:ln>
              <a:solidFill>
                <a:srgbClr val="0000CC"/>
              </a:solidFill>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a:stCxn id="34" idx="5"/>
              <a:endCxn id="36" idx="1"/>
            </p:cNvCxnSpPr>
            <p:nvPr/>
          </p:nvCxnSpPr>
          <p:spPr>
            <a:xfrm>
              <a:off x="5707063" y="4264025"/>
              <a:ext cx="1082675" cy="615950"/>
            </a:xfrm>
            <a:prstGeom prst="straightConnector1">
              <a:avLst/>
            </a:prstGeom>
            <a:ln>
              <a:solidFill>
                <a:srgbClr val="0000CC"/>
              </a:solidFill>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a:stCxn id="37" idx="6"/>
              <a:endCxn id="36" idx="2"/>
            </p:cNvCxnSpPr>
            <p:nvPr/>
          </p:nvCxnSpPr>
          <p:spPr>
            <a:xfrm>
              <a:off x="3657600" y="5257800"/>
              <a:ext cx="2819400" cy="0"/>
            </a:xfrm>
            <a:prstGeom prst="straightConnector1">
              <a:avLst/>
            </a:prstGeom>
            <a:ln>
              <a:solidFill>
                <a:srgbClr val="0000CC"/>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44" name="Straight Arrow Connector 43"/>
            <p:cNvCxnSpPr>
              <a:stCxn id="35" idx="6"/>
              <a:endCxn id="38" idx="2"/>
            </p:cNvCxnSpPr>
            <p:nvPr/>
          </p:nvCxnSpPr>
          <p:spPr>
            <a:xfrm>
              <a:off x="3657600" y="2514600"/>
              <a:ext cx="2743200" cy="0"/>
            </a:xfrm>
            <a:prstGeom prst="straightConnector1">
              <a:avLst/>
            </a:prstGeom>
            <a:ln>
              <a:solidFill>
                <a:srgbClr val="0000CC"/>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45" name="Straight Arrow Connector 44"/>
            <p:cNvCxnSpPr>
              <a:stCxn id="35" idx="4"/>
            </p:cNvCxnSpPr>
            <p:nvPr/>
          </p:nvCxnSpPr>
          <p:spPr>
            <a:xfrm>
              <a:off x="2590800" y="3048000"/>
              <a:ext cx="0" cy="1676400"/>
            </a:xfrm>
            <a:prstGeom prst="straightConnector1">
              <a:avLst/>
            </a:prstGeom>
            <a:ln>
              <a:solidFill>
                <a:srgbClr val="0000CC"/>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a:stCxn id="38" idx="4"/>
              <a:endCxn id="36" idx="0"/>
            </p:cNvCxnSpPr>
            <p:nvPr/>
          </p:nvCxnSpPr>
          <p:spPr>
            <a:xfrm flipH="1">
              <a:off x="7543800" y="3048000"/>
              <a:ext cx="38100" cy="1676400"/>
            </a:xfrm>
            <a:prstGeom prst="straightConnector1">
              <a:avLst/>
            </a:prstGeom>
            <a:ln>
              <a:solidFill>
                <a:srgbClr val="0000CC"/>
              </a:solidFill>
              <a:headEnd type="arrow"/>
              <a:tailEnd type="arrow"/>
            </a:ln>
          </p:spPr>
          <p:style>
            <a:lnRef idx="3">
              <a:schemeClr val="accent2"/>
            </a:lnRef>
            <a:fillRef idx="0">
              <a:schemeClr val="accent2"/>
            </a:fillRef>
            <a:effectRef idx="2">
              <a:schemeClr val="accent2"/>
            </a:effectRef>
            <a:fontRef idx="minor">
              <a:schemeClr val="tx1"/>
            </a:fontRef>
          </p:style>
        </p:cxnSp>
      </p:grpSp>
      <p:cxnSp>
        <p:nvCxnSpPr>
          <p:cNvPr id="17" name="Straight Connector 16"/>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8" y="1706562"/>
            <a:ext cx="13589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015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Novice Teen Driver Education and Training Administrative Standards</a:t>
            </a:r>
          </a:p>
        </p:txBody>
      </p:sp>
      <p:sp>
        <p:nvSpPr>
          <p:cNvPr id="3" name="Content Placeholder 2"/>
          <p:cNvSpPr>
            <a:spLocks noGrp="1"/>
          </p:cNvSpPr>
          <p:nvPr>
            <p:ph idx="1"/>
          </p:nvPr>
        </p:nvSpPr>
        <p:spPr>
          <a:xfrm>
            <a:off x="1371601" y="1628775"/>
            <a:ext cx="7315198" cy="4525963"/>
          </a:xfrm>
        </p:spPr>
        <p:txBody>
          <a:bodyPr>
            <a:normAutofit lnSpcReduction="10000"/>
          </a:bodyPr>
          <a:lstStyle/>
          <a:p>
            <a:pPr marL="457200" indent="-457200">
              <a:buFontTx/>
              <a:buChar char="•"/>
            </a:pPr>
            <a:r>
              <a:rPr lang="en-US" altLang="en-US" dirty="0"/>
              <a:t>Revised and published in February 2017</a:t>
            </a:r>
          </a:p>
          <a:p>
            <a:pPr marL="457200" indent="-457200">
              <a:buFontTx/>
              <a:buChar char="•"/>
            </a:pPr>
            <a:r>
              <a:rPr lang="en-US" altLang="en-US" dirty="0"/>
              <a:t>Ultimate Goal: Ensure that driver education and training is:</a:t>
            </a:r>
          </a:p>
          <a:p>
            <a:pPr marL="857250" lvl="1" indent="-457200">
              <a:buFont typeface="Courier New" panose="02070309020205020404" pitchFamily="49" charset="0"/>
              <a:buChar char="o"/>
            </a:pPr>
            <a:r>
              <a:rPr lang="en-US" altLang="en-US" dirty="0"/>
              <a:t>High quality</a:t>
            </a:r>
          </a:p>
          <a:p>
            <a:pPr marL="857250" lvl="1" indent="-457200">
              <a:buFont typeface="Courier New" panose="02070309020205020404" pitchFamily="49" charset="0"/>
              <a:buChar char="o"/>
            </a:pPr>
            <a:r>
              <a:rPr lang="en-US" altLang="en-US" dirty="0"/>
              <a:t>Consistent</a:t>
            </a:r>
          </a:p>
          <a:p>
            <a:pPr marL="457200" indent="-457200">
              <a:buFontTx/>
              <a:buChar char="•"/>
            </a:pPr>
            <a:r>
              <a:rPr lang="en-US" altLang="en-US" dirty="0"/>
              <a:t>Administering education standards and policies are a State’s right</a:t>
            </a:r>
          </a:p>
          <a:p>
            <a:pPr marL="457200" indent="-457200">
              <a:buFontTx/>
              <a:buChar char="•"/>
            </a:pPr>
            <a:r>
              <a:rPr lang="en-US" altLang="en-US" dirty="0"/>
              <a:t>To serve as an anchor for State policies on driver education and training</a:t>
            </a:r>
          </a:p>
          <a:p>
            <a:pPr marL="457200" indent="-457200">
              <a:buFontTx/>
              <a:buChar char="•"/>
            </a:pPr>
            <a:endParaRPr lang="en-US" altLang="en-US" dirty="0"/>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2890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Novice Teen Driver Education and Training Administrative Standards</a:t>
            </a:r>
          </a:p>
        </p:txBody>
      </p:sp>
      <p:sp>
        <p:nvSpPr>
          <p:cNvPr id="3" name="Content Placeholder 2"/>
          <p:cNvSpPr>
            <a:spLocks noGrp="1"/>
          </p:cNvSpPr>
          <p:nvPr>
            <p:ph idx="1"/>
          </p:nvPr>
        </p:nvSpPr>
        <p:spPr>
          <a:xfrm>
            <a:off x="4304371" y="1796179"/>
            <a:ext cx="4839629" cy="4525963"/>
          </a:xfrm>
        </p:spPr>
        <p:txBody>
          <a:bodyPr>
            <a:normAutofit/>
          </a:bodyPr>
          <a:lstStyle/>
          <a:p>
            <a:pPr marL="514350" indent="-514350">
              <a:buFont typeface="Times New Roman" pitchFamily="18" charset="0"/>
              <a:buAutoNum type="arabicPeriod"/>
              <a:defRPr/>
            </a:pPr>
            <a:r>
              <a:rPr lang="en-US" dirty="0"/>
              <a:t>Program Administration </a:t>
            </a:r>
          </a:p>
          <a:p>
            <a:pPr marL="514350" indent="-514350">
              <a:buFont typeface="Times New Roman" pitchFamily="18" charset="0"/>
              <a:buAutoNum type="arabicPeriod"/>
              <a:defRPr/>
            </a:pPr>
            <a:r>
              <a:rPr lang="en-US" dirty="0"/>
              <a:t>Education and Training       </a:t>
            </a:r>
            <a:r>
              <a:rPr lang="en-US" sz="2800" dirty="0"/>
              <a:t>(including online delivery)</a:t>
            </a:r>
            <a:endParaRPr lang="en-US" dirty="0"/>
          </a:p>
          <a:p>
            <a:pPr marL="514350" indent="-514350">
              <a:buFont typeface="Times New Roman" pitchFamily="18" charset="0"/>
              <a:buAutoNum type="arabicPeriod"/>
              <a:defRPr/>
            </a:pPr>
            <a:r>
              <a:rPr lang="en-US" dirty="0"/>
              <a:t>Instructor Qualifications                                 </a:t>
            </a:r>
            <a:r>
              <a:rPr lang="en-US" sz="2800" dirty="0"/>
              <a:t>(program &amp; materials)</a:t>
            </a:r>
            <a:endParaRPr lang="en-US" dirty="0"/>
          </a:p>
          <a:p>
            <a:pPr marL="514350" indent="-514350">
              <a:buFont typeface="Times New Roman" pitchFamily="18" charset="0"/>
              <a:buAutoNum type="arabicPeriod"/>
              <a:defRPr/>
            </a:pPr>
            <a:r>
              <a:rPr lang="en-US" dirty="0"/>
              <a:t>Parental Involvement </a:t>
            </a:r>
          </a:p>
          <a:p>
            <a:pPr marL="514350" indent="-514350">
              <a:buFont typeface="Times New Roman" pitchFamily="18" charset="0"/>
              <a:buAutoNum type="arabicPeriod"/>
              <a:defRPr/>
            </a:pPr>
            <a:r>
              <a:rPr lang="en-US" dirty="0"/>
              <a:t>Coordination with Driver Licensing  </a:t>
            </a:r>
          </a:p>
          <a:p>
            <a:endParaRPr lang="en-US" dirty="0"/>
          </a:p>
        </p:txBody>
      </p:sp>
      <p:cxnSp>
        <p:nvCxnSpPr>
          <p:cNvPr id="4" name="Straight Connector 3"/>
          <p:cNvCxnSpPr/>
          <p:nvPr/>
        </p:nvCxnSpPr>
        <p:spPr>
          <a:xfrm flipH="1">
            <a:off x="1268361" y="-30696"/>
            <a:ext cx="11905" cy="6352838"/>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4812"/>
          <a:stretch/>
        </p:blipFill>
        <p:spPr>
          <a:xfrm>
            <a:off x="1427896" y="2090135"/>
            <a:ext cx="2728845" cy="3708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849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4973</TotalTime>
  <Words>2322</Words>
  <Application>Microsoft Office PowerPoint</Application>
  <PresentationFormat>On-screen Show (4:3)</PresentationFormat>
  <Paragraphs>376</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Association of National Stakeholders in Traffic Safety Education (ANSTSE)</vt:lpstr>
      <vt:lpstr>Presentation Topics</vt:lpstr>
      <vt:lpstr>Association of National Stakeholders in Traffic Safety Education</vt:lpstr>
      <vt:lpstr>ANSTSE Members</vt:lpstr>
      <vt:lpstr>ANSTSE Mission</vt:lpstr>
      <vt:lpstr>NHTSA’s Support for Driver Education</vt:lpstr>
      <vt:lpstr>NHTSA’s Support for Driver Education</vt:lpstr>
      <vt:lpstr>Novice Teen Driver Education and Training Administrative Standards</vt:lpstr>
      <vt:lpstr>Novice Teen Driver Education and Training Administrative Standards</vt:lpstr>
      <vt:lpstr>Novice Teen Driver Education and Training Administrative Standards</vt:lpstr>
      <vt:lpstr>Novice Teen Driver Education and Training Administrative Standards</vt:lpstr>
      <vt:lpstr>A. Content Standards</vt:lpstr>
      <vt:lpstr>B. Delivery Standards</vt:lpstr>
      <vt:lpstr>C. Online Delivery Standards</vt:lpstr>
      <vt:lpstr>C. Online Delivery Standards</vt:lpstr>
      <vt:lpstr>C. Online Delivery Standards, cont.</vt:lpstr>
      <vt:lpstr>D. Instructor Qualification Standards</vt:lpstr>
      <vt:lpstr>D. Instructor Qualification Standards</vt:lpstr>
      <vt:lpstr>D. Instructor Qualification Standards</vt:lpstr>
      <vt:lpstr>Stage 3: The Teaching Task</vt:lpstr>
      <vt:lpstr>Stage 3: The Teaching Task</vt:lpstr>
      <vt:lpstr>Stage 3: The Teaching Task</vt:lpstr>
      <vt:lpstr>Stages for Instructor Preparation Program</vt:lpstr>
      <vt:lpstr>Stages for Instructor Preparation Program</vt:lpstr>
      <vt:lpstr>Benefits of the Model Training Curriculum</vt:lpstr>
      <vt:lpstr>The Importance of Driver Education in Vehicle Technology  </vt:lpstr>
      <vt:lpstr>Future Projects Related to Autonomous Vehicles</vt:lpstr>
      <vt:lpstr>ANSTSE Website</vt:lpstr>
      <vt:lpstr>ANSTSE Website</vt:lpstr>
      <vt:lpstr>ANSTSE/NTDETAS  Technical Assistance </vt:lpstr>
      <vt:lpstr>The Importance of Standards</vt:lpstr>
      <vt:lpstr>How to Take Action </vt:lpstr>
      <vt:lpstr>How to Take Action, cont. </vt:lpstr>
      <vt:lpstr>Thanks to NHTSA!!!</vt:lpstr>
      <vt:lpstr>ANSTSE Contact</vt:lpstr>
      <vt:lpstr>NHTSA State Assessment Contact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dc:creator>
  <cp:lastModifiedBy>Brett</cp:lastModifiedBy>
  <cp:revision>127</cp:revision>
  <dcterms:created xsi:type="dcterms:W3CDTF">2017-01-27T17:02:00Z</dcterms:created>
  <dcterms:modified xsi:type="dcterms:W3CDTF">2017-09-14T16:20:18Z</dcterms:modified>
</cp:coreProperties>
</file>